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/>
          <p:cNvPicPr/>
          <p:nvPr/>
        </p:nvPicPr>
        <p:blipFill>
          <a:blip r:embed="rId14"/>
          <a:stretch/>
        </p:blipFill>
        <p:spPr>
          <a:xfrm>
            <a:off x="0" y="5943600"/>
            <a:ext cx="12191760" cy="914040"/>
          </a:xfrm>
          <a:prstGeom prst="rect">
            <a:avLst/>
          </a:prstGeom>
          <a:ln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873F63D1-B14E-49FD-9F91-99F8FEAE13DA}" type="datetime1">
              <a:rPr lang="en-US" sz="1800" b="0" strike="noStrike" spc="-1">
                <a:solidFill>
                  <a:srgbClr val="000000"/>
                </a:solidFill>
                <a:latin typeface="Calibri"/>
              </a:rPr>
              <a:t>11/21/2023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3166BD19-FDBE-4B86-BA65-850C0C7A66E3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12"/>
          <p:cNvPicPr/>
          <p:nvPr/>
        </p:nvPicPr>
        <p:blipFill>
          <a:blip r:embed="rId14"/>
          <a:stretch/>
        </p:blipFill>
        <p:spPr>
          <a:xfrm>
            <a:off x="0" y="5943600"/>
            <a:ext cx="12191760" cy="914040"/>
          </a:xfrm>
          <a:prstGeom prst="rect">
            <a:avLst/>
          </a:prstGeom>
          <a:ln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5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E25D777-5ABE-49AF-B1C0-A6F4B6FDB8D4}" type="datetime1">
              <a:rPr lang="en-US" sz="1800" b="0" strike="noStrike" spc="-1">
                <a:solidFill>
                  <a:srgbClr val="000000"/>
                </a:solidFill>
                <a:latin typeface="Calibri"/>
              </a:rPr>
              <a:t>11/21/2023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822C4504-9661-4DA3-A879-5CC432C5ED89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1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.png"/><Relationship Id="rId9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5.png"/><Relationship Id="rId3" Type="http://schemas.openxmlformats.org/officeDocument/2006/relationships/image" Target="../media/image51.png"/><Relationship Id="rId7" Type="http://schemas.openxmlformats.org/officeDocument/2006/relationships/image" Target="../media/image57.png"/><Relationship Id="rId12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11" Type="http://schemas.openxmlformats.org/officeDocument/2006/relationships/image" Target="../media/image5.png"/><Relationship Id="rId5" Type="http://schemas.openxmlformats.org/officeDocument/2006/relationships/image" Target="../media/image55.png"/><Relationship Id="rId10" Type="http://schemas.openxmlformats.org/officeDocument/2006/relationships/image" Target="../media/image6.png"/><Relationship Id="rId4" Type="http://schemas.openxmlformats.org/officeDocument/2006/relationships/image" Target="../media/image52.png"/><Relationship Id="rId9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1020960" y="273960"/>
            <a:ext cx="9143640" cy="776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strike="noStrike" spc="-1">
                <a:solidFill>
                  <a:srgbClr val="FFC000"/>
                </a:solidFill>
                <a:latin typeface="Times New Roman"/>
              </a:rPr>
              <a:t>Reinforcement Learning</a:t>
            </a:r>
            <a:endParaRPr lang="en-U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1020960" y="171864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002060"/>
                </a:solidFill>
                <a:latin typeface="Times New Roman"/>
              </a:rPr>
              <a:t>Presented by: Almiqdad Elzein</a:t>
            </a:r>
            <a:endParaRPr lang="en-US" sz="28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002060"/>
                </a:solidFill>
                <a:latin typeface="Times New Roman"/>
              </a:rPr>
              <a:t>Instructor: Dr. </a:t>
            </a:r>
            <a:r>
              <a:rPr lang="en-US" sz="2800" b="1" strike="noStrike" spc="-1">
                <a:solidFill>
                  <a:srgbClr val="002060"/>
                </a:solidFill>
                <a:latin typeface="Times New Roman"/>
                <a:ea typeface="Calibri"/>
              </a:rPr>
              <a:t>Yasser Alginahi</a:t>
            </a:r>
            <a:endParaRPr lang="en-US" sz="28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002060"/>
                </a:solidFill>
                <a:latin typeface="Times New Roman"/>
                <a:ea typeface="Calibri"/>
              </a:rPr>
              <a:t>Date: November 17th, 2023</a:t>
            </a:r>
            <a:endParaRPr lang="en-US" sz="28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002060"/>
                </a:solidFill>
                <a:latin typeface="Times New Roman"/>
                <a:ea typeface="Calibri"/>
              </a:rPr>
              <a:t>University of Windsor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86" name="TextShape 3"/>
          <p:cNvSpPr txBox="1"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A81FAB7-B3EC-44F1-9146-AF3FF4A73D66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1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Q-Learning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838080" y="1566720"/>
            <a:ext cx="1134900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Our policy is a table that stores the expected cumulative reward for each state-action pair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The expected cumulative reward of a state-action pair is the </a:t>
            </a:r>
            <a:r>
              <a:rPr lang="en-US" sz="2600" b="1" i="1" strike="noStrike" spc="-1">
                <a:solidFill>
                  <a:srgbClr val="000000"/>
                </a:solidFill>
                <a:latin typeface="Times New Roman"/>
                <a:ea typeface="Calibri"/>
              </a:rPr>
              <a:t>Q-value </a:t>
            </a: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of that state-action pair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Q-Learning is an approach where a Q-table is maintained and updated for all possible state-action pairs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F99EE8D9-B9AD-4EB7-8B24-CF1C5E9DD6F3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10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The Q-table in Frozen Lake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948960" y="1523880"/>
            <a:ext cx="10404360" cy="207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Below is a sub-set of the Q-table (our policy) from the Frozen Lake game where all values are initialized to 0</a:t>
            </a:r>
            <a:endParaRPr lang="en-US" sz="2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             is the expected future return that results from being in state    and taking action </a:t>
            </a:r>
            <a:endParaRPr lang="en-US" sz="2600" b="0" strike="noStrike" spc="-1" dirty="0">
              <a:latin typeface="Arial"/>
            </a:endParaRPr>
          </a:p>
        </p:txBody>
      </p:sp>
      <p:pic>
        <p:nvPicPr>
          <p:cNvPr id="137" name="Picture 8"/>
          <p:cNvPicPr/>
          <p:nvPr/>
        </p:nvPicPr>
        <p:blipFill>
          <a:blip r:embed="rId2"/>
          <a:stretch/>
        </p:blipFill>
        <p:spPr>
          <a:xfrm>
            <a:off x="1239480" y="2789280"/>
            <a:ext cx="1125000" cy="372960"/>
          </a:xfrm>
          <a:prstGeom prst="rect">
            <a:avLst/>
          </a:prstGeom>
          <a:ln>
            <a:noFill/>
          </a:ln>
        </p:spPr>
      </p:pic>
      <p:pic>
        <p:nvPicPr>
          <p:cNvPr id="138" name="Picture 9"/>
          <p:cNvPicPr/>
          <p:nvPr/>
        </p:nvPicPr>
        <p:blipFill>
          <a:blip r:embed="rId3"/>
          <a:stretch/>
        </p:blipFill>
        <p:spPr>
          <a:xfrm>
            <a:off x="10254600" y="2863080"/>
            <a:ext cx="174960" cy="168480"/>
          </a:xfrm>
          <a:prstGeom prst="rect">
            <a:avLst/>
          </a:prstGeom>
          <a:ln>
            <a:noFill/>
          </a:ln>
        </p:spPr>
      </p:pic>
      <p:pic>
        <p:nvPicPr>
          <p:cNvPr id="139" name="Picture 10"/>
          <p:cNvPicPr/>
          <p:nvPr/>
        </p:nvPicPr>
        <p:blipFill>
          <a:blip r:embed="rId4"/>
          <a:stretch/>
        </p:blipFill>
        <p:spPr>
          <a:xfrm>
            <a:off x="3114709" y="3296097"/>
            <a:ext cx="197280" cy="167760"/>
          </a:xfrm>
          <a:prstGeom prst="rect">
            <a:avLst/>
          </a:prstGeom>
          <a:ln>
            <a:noFill/>
          </a:ln>
        </p:spPr>
      </p:pic>
      <p:graphicFrame>
        <p:nvGraphicFramePr>
          <p:cNvPr id="140" name="Table 4"/>
          <p:cNvGraphicFramePr/>
          <p:nvPr>
            <p:extLst>
              <p:ext uri="{D42A27DB-BD31-4B8C-83A1-F6EECF244321}">
                <p14:modId xmlns:p14="http://schemas.microsoft.com/office/powerpoint/2010/main" val="2816783098"/>
              </p:ext>
            </p:extLst>
          </p:nvPr>
        </p:nvGraphicFramePr>
        <p:xfrm>
          <a:off x="3278436" y="3549060"/>
          <a:ext cx="7417080" cy="2439000"/>
        </p:xfrm>
        <a:graphic>
          <a:graphicData uri="http://schemas.openxmlformats.org/drawingml/2006/table">
            <a:tbl>
              <a:tblPr/>
              <a:tblGrid>
                <a:gridCol w="148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4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78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LEFT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Right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UP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Down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State 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State 1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State 2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State 3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1" name="CustomShape 5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3D45D8B1-1C64-49CB-889D-231B1B314E1A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11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Our First move in Frozen Lake (Take an Action)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838080" y="1566720"/>
            <a:ext cx="1134900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</a:rPr>
              <a:t>We start at state 0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Since all actions have an equal Q-value at state 0, we choose a random action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Assume we go RIGHT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We observe a reward of +1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Next: Update Q-table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44" name="Table 3"/>
          <p:cNvGraphicFramePr/>
          <p:nvPr>
            <p:extLst>
              <p:ext uri="{D42A27DB-BD31-4B8C-83A1-F6EECF244321}">
                <p14:modId xmlns:p14="http://schemas.microsoft.com/office/powerpoint/2010/main" val="2844703712"/>
              </p:ext>
            </p:extLst>
          </p:nvPr>
        </p:nvGraphicFramePr>
        <p:xfrm>
          <a:off x="4698936" y="3352680"/>
          <a:ext cx="7417080" cy="2438400"/>
        </p:xfrm>
        <a:graphic>
          <a:graphicData uri="http://schemas.openxmlformats.org/drawingml/2006/table">
            <a:tbl>
              <a:tblPr/>
              <a:tblGrid>
                <a:gridCol w="148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4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5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LEFT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Right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UP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Down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State 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State 1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State 2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State 3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5" name="CustomShape 4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BF7A368B-D8D9-418F-8C0A-DF08B0AB5CCE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12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Our First move in Frozen Lake (Update the Q-table)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838080" y="1566720"/>
            <a:ext cx="1134900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The goal is to combine old information (current Q-value) with new information (new Q-value)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We know the current                             , what should be its new value?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68508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We want to compute the new estimate of the cumulative return based on the new observed reward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68508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The new estimate for the cumulative return is the reward + best cumulative return of the next state - State 1 (since we moved right from State 0)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New estimate for                              : +1 + 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8" name="Picture 4"/>
          <p:cNvPicPr/>
          <p:nvPr/>
        </p:nvPicPr>
        <p:blipFill>
          <a:blip r:embed="rId2"/>
          <a:stretch/>
        </p:blipFill>
        <p:spPr>
          <a:xfrm>
            <a:off x="3985920" y="2990880"/>
            <a:ext cx="2360520" cy="372960"/>
          </a:xfrm>
          <a:prstGeom prst="rect">
            <a:avLst/>
          </a:prstGeom>
          <a:ln>
            <a:noFill/>
          </a:ln>
        </p:spPr>
      </p:pic>
      <p:pic>
        <p:nvPicPr>
          <p:cNvPr id="149" name="Picture 7"/>
          <p:cNvPicPr/>
          <p:nvPr/>
        </p:nvPicPr>
        <p:blipFill>
          <a:blip r:embed="rId2"/>
          <a:stretch/>
        </p:blipFill>
        <p:spPr>
          <a:xfrm>
            <a:off x="3507552" y="5330700"/>
            <a:ext cx="2360520" cy="372960"/>
          </a:xfrm>
          <a:prstGeom prst="rect">
            <a:avLst/>
          </a:prstGeom>
          <a:ln>
            <a:noFill/>
          </a:ln>
        </p:spPr>
      </p:pic>
      <p:pic>
        <p:nvPicPr>
          <p:cNvPr id="150" name="Picture 10"/>
          <p:cNvPicPr/>
          <p:nvPr/>
        </p:nvPicPr>
        <p:blipFill>
          <a:blip r:embed="rId3"/>
          <a:stretch/>
        </p:blipFill>
        <p:spPr>
          <a:xfrm>
            <a:off x="6802776" y="5344812"/>
            <a:ext cx="4988880" cy="376200"/>
          </a:xfrm>
          <a:prstGeom prst="rect">
            <a:avLst/>
          </a:prstGeom>
          <a:ln>
            <a:noFill/>
          </a:ln>
        </p:spPr>
      </p:pic>
      <p:sp>
        <p:nvSpPr>
          <p:cNvPr id="151" name="CustomShape 3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C273DF8C-B787-431B-BA93-95F3D6124527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13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Our First move in Frozen Lake (Update the Q-table)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838080" y="1566720"/>
            <a:ext cx="1134900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Principle of learning: </a:t>
            </a:r>
            <a:r>
              <a:rPr lang="en-US" sz="2600" b="0" i="1" strike="noStrike" spc="-1">
                <a:solidFill>
                  <a:srgbClr val="000000"/>
                </a:solidFill>
                <a:latin typeface="Times New Roman"/>
              </a:rPr>
              <a:t>combine </a:t>
            </a: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new information with old information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The updated                             is obtained from the above values as: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                      and is known as a </a:t>
            </a:r>
            <a:r>
              <a:rPr lang="en-US" sz="2600" b="0" i="1" strike="noStrike" spc="-1">
                <a:solidFill>
                  <a:srgbClr val="000000"/>
                </a:solidFill>
                <a:latin typeface="Times New Roman"/>
                <a:ea typeface="Calibri"/>
              </a:rPr>
              <a:t>learning rate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4" name="Picture 5"/>
          <p:cNvPicPr/>
          <p:nvPr/>
        </p:nvPicPr>
        <p:blipFill>
          <a:blip r:embed="rId2"/>
          <a:stretch/>
        </p:blipFill>
        <p:spPr>
          <a:xfrm>
            <a:off x="2102040" y="2367000"/>
            <a:ext cx="7047360" cy="411840"/>
          </a:xfrm>
          <a:prstGeom prst="rect">
            <a:avLst/>
          </a:prstGeom>
          <a:ln>
            <a:noFill/>
          </a:ln>
        </p:spPr>
      </p:pic>
      <p:pic>
        <p:nvPicPr>
          <p:cNvPr id="155" name="Picture 8"/>
          <p:cNvPicPr/>
          <p:nvPr/>
        </p:nvPicPr>
        <p:blipFill>
          <a:blip r:embed="rId3"/>
          <a:stretch/>
        </p:blipFill>
        <p:spPr>
          <a:xfrm>
            <a:off x="2881080" y="3048120"/>
            <a:ext cx="2298240" cy="372960"/>
          </a:xfrm>
          <a:prstGeom prst="rect">
            <a:avLst/>
          </a:prstGeom>
          <a:ln>
            <a:noFill/>
          </a:ln>
        </p:spPr>
      </p:pic>
      <p:pic>
        <p:nvPicPr>
          <p:cNvPr id="156" name="Picture 9"/>
          <p:cNvPicPr/>
          <p:nvPr/>
        </p:nvPicPr>
        <p:blipFill>
          <a:blip r:embed="rId4"/>
          <a:stretch/>
        </p:blipFill>
        <p:spPr>
          <a:xfrm>
            <a:off x="2104920" y="3747240"/>
            <a:ext cx="6294960" cy="411840"/>
          </a:xfrm>
          <a:prstGeom prst="rect">
            <a:avLst/>
          </a:prstGeom>
          <a:ln>
            <a:noFill/>
          </a:ln>
        </p:spPr>
      </p:pic>
      <p:pic>
        <p:nvPicPr>
          <p:cNvPr id="157" name="Picture 12"/>
          <p:cNvPicPr/>
          <p:nvPr/>
        </p:nvPicPr>
        <p:blipFill>
          <a:blip r:embed="rId5"/>
          <a:stretch/>
        </p:blipFill>
        <p:spPr>
          <a:xfrm>
            <a:off x="1165320" y="4609080"/>
            <a:ext cx="1733040" cy="299880"/>
          </a:xfrm>
          <a:prstGeom prst="rect">
            <a:avLst/>
          </a:prstGeom>
          <a:ln>
            <a:noFill/>
          </a:ln>
        </p:spPr>
      </p:pic>
      <p:sp>
        <p:nvSpPr>
          <p:cNvPr id="158" name="CustomShape 3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C0B1179-A2DD-49EA-BE60-4C64556E42AC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14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Our First move in Frozen Lake (Update the Q-table)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809280" y="1566720"/>
            <a:ext cx="1134900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Since future rewards are uncertain, we discount them when updating Q-values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We redefine                                                           , where  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Introducing this discount also prevents Q-values from growing out of control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In Summary, taking action    in state    and observing a reward     and     as the reward and next state, we update               as follows: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1" name="Picture 6"/>
          <p:cNvPicPr/>
          <p:nvPr/>
        </p:nvPicPr>
        <p:blipFill>
          <a:blip r:embed="rId2"/>
          <a:stretch/>
        </p:blipFill>
        <p:spPr>
          <a:xfrm>
            <a:off x="8784720" y="2653560"/>
            <a:ext cx="1820880" cy="328680"/>
          </a:xfrm>
          <a:prstGeom prst="rect">
            <a:avLst/>
          </a:prstGeom>
          <a:ln>
            <a:noFill/>
          </a:ln>
        </p:spPr>
      </p:pic>
      <p:pic>
        <p:nvPicPr>
          <p:cNvPr id="162" name="Picture 7"/>
          <p:cNvPicPr/>
          <p:nvPr/>
        </p:nvPicPr>
        <p:blipFill>
          <a:blip r:embed="rId3"/>
          <a:stretch/>
        </p:blipFill>
        <p:spPr>
          <a:xfrm>
            <a:off x="4679640" y="4632120"/>
            <a:ext cx="197280" cy="167760"/>
          </a:xfrm>
          <a:prstGeom prst="rect">
            <a:avLst/>
          </a:prstGeom>
          <a:ln>
            <a:noFill/>
          </a:ln>
        </p:spPr>
      </p:pic>
      <p:pic>
        <p:nvPicPr>
          <p:cNvPr id="163" name="Picture 10"/>
          <p:cNvPicPr/>
          <p:nvPr/>
        </p:nvPicPr>
        <p:blipFill>
          <a:blip r:embed="rId4"/>
          <a:stretch/>
        </p:blipFill>
        <p:spPr>
          <a:xfrm>
            <a:off x="5984280" y="4631400"/>
            <a:ext cx="174960" cy="168480"/>
          </a:xfrm>
          <a:prstGeom prst="rect">
            <a:avLst/>
          </a:prstGeom>
          <a:ln>
            <a:noFill/>
          </a:ln>
        </p:spPr>
      </p:pic>
      <p:pic>
        <p:nvPicPr>
          <p:cNvPr id="164" name="Picture 11"/>
          <p:cNvPicPr/>
          <p:nvPr/>
        </p:nvPicPr>
        <p:blipFill>
          <a:blip r:embed="rId5"/>
          <a:stretch/>
        </p:blipFill>
        <p:spPr>
          <a:xfrm>
            <a:off x="9352080" y="4555440"/>
            <a:ext cx="282960" cy="262440"/>
          </a:xfrm>
          <a:prstGeom prst="rect">
            <a:avLst/>
          </a:prstGeom>
          <a:ln>
            <a:noFill/>
          </a:ln>
        </p:spPr>
      </p:pic>
      <p:pic>
        <p:nvPicPr>
          <p:cNvPr id="165" name="Picture 13"/>
          <p:cNvPicPr/>
          <p:nvPr/>
        </p:nvPicPr>
        <p:blipFill>
          <a:blip r:embed="rId6"/>
          <a:stretch/>
        </p:blipFill>
        <p:spPr>
          <a:xfrm>
            <a:off x="10294920" y="4529160"/>
            <a:ext cx="265680" cy="286560"/>
          </a:xfrm>
          <a:prstGeom prst="rect">
            <a:avLst/>
          </a:prstGeom>
          <a:ln>
            <a:noFill/>
          </a:ln>
        </p:spPr>
      </p:pic>
      <p:pic>
        <p:nvPicPr>
          <p:cNvPr id="166" name="Picture 14"/>
          <p:cNvPicPr/>
          <p:nvPr/>
        </p:nvPicPr>
        <p:blipFill>
          <a:blip r:embed="rId7"/>
          <a:stretch/>
        </p:blipFill>
        <p:spPr>
          <a:xfrm>
            <a:off x="5538240" y="4888440"/>
            <a:ext cx="1125000" cy="372960"/>
          </a:xfrm>
          <a:prstGeom prst="rect">
            <a:avLst/>
          </a:prstGeom>
          <a:ln>
            <a:noFill/>
          </a:ln>
        </p:spPr>
      </p:pic>
      <p:pic>
        <p:nvPicPr>
          <p:cNvPr id="167" name="Picture 17"/>
          <p:cNvPicPr/>
          <p:nvPr/>
        </p:nvPicPr>
        <p:blipFill>
          <a:blip r:embed="rId8"/>
          <a:stretch/>
        </p:blipFill>
        <p:spPr>
          <a:xfrm>
            <a:off x="10462680" y="5549760"/>
            <a:ext cx="477000" cy="372960"/>
          </a:xfrm>
          <a:prstGeom prst="rect">
            <a:avLst/>
          </a:prstGeom>
          <a:ln>
            <a:noFill/>
          </a:ln>
        </p:spPr>
      </p:pic>
      <p:pic>
        <p:nvPicPr>
          <p:cNvPr id="168" name="Picture 5"/>
          <p:cNvPicPr/>
          <p:nvPr/>
        </p:nvPicPr>
        <p:blipFill>
          <a:blip r:embed="rId9"/>
          <a:stretch/>
        </p:blipFill>
        <p:spPr>
          <a:xfrm>
            <a:off x="2818440" y="2600640"/>
            <a:ext cx="4723920" cy="376200"/>
          </a:xfrm>
          <a:prstGeom prst="rect">
            <a:avLst/>
          </a:prstGeom>
          <a:ln>
            <a:noFill/>
          </a:ln>
        </p:spPr>
      </p:pic>
      <p:pic>
        <p:nvPicPr>
          <p:cNvPr id="169" name="Picture 8"/>
          <p:cNvPicPr/>
          <p:nvPr/>
        </p:nvPicPr>
        <p:blipFill>
          <a:blip r:embed="rId10"/>
          <a:stretch/>
        </p:blipFill>
        <p:spPr>
          <a:xfrm>
            <a:off x="1943640" y="5547960"/>
            <a:ext cx="8428680" cy="376200"/>
          </a:xfrm>
          <a:prstGeom prst="rect">
            <a:avLst/>
          </a:prstGeom>
          <a:ln>
            <a:noFill/>
          </a:ln>
        </p:spPr>
      </p:pic>
      <p:sp>
        <p:nvSpPr>
          <p:cNvPr id="170" name="CustomShape 3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8918C2E9-0B34-459F-A4F2-009A520489C2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15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Our First move in Frozen Lake (Update the Q-table)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809280" y="1566720"/>
            <a:ext cx="1134900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Assume                  and                  , and since: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Then the updated Q-value for                          becomes: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Where                                         and                                           (from Q-table)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Thus,   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3" name="Picture 4"/>
          <p:cNvPicPr/>
          <p:nvPr/>
        </p:nvPicPr>
        <p:blipFill>
          <a:blip r:embed="rId2"/>
          <a:stretch/>
        </p:blipFill>
        <p:spPr>
          <a:xfrm>
            <a:off x="2316240" y="1643040"/>
            <a:ext cx="1214280" cy="279000"/>
          </a:xfrm>
          <a:prstGeom prst="rect">
            <a:avLst/>
          </a:prstGeom>
          <a:ln>
            <a:noFill/>
          </a:ln>
        </p:spPr>
      </p:pic>
      <p:pic>
        <p:nvPicPr>
          <p:cNvPr id="174" name="Picture 9"/>
          <p:cNvPicPr/>
          <p:nvPr/>
        </p:nvPicPr>
        <p:blipFill>
          <a:blip r:embed="rId3"/>
          <a:stretch/>
        </p:blipFill>
        <p:spPr>
          <a:xfrm>
            <a:off x="4253760" y="1632600"/>
            <a:ext cx="1364400" cy="328680"/>
          </a:xfrm>
          <a:prstGeom prst="rect">
            <a:avLst/>
          </a:prstGeom>
          <a:ln>
            <a:noFill/>
          </a:ln>
        </p:spPr>
      </p:pic>
      <p:pic>
        <p:nvPicPr>
          <p:cNvPr id="175" name="Picture 15"/>
          <p:cNvPicPr/>
          <p:nvPr/>
        </p:nvPicPr>
        <p:blipFill>
          <a:blip r:embed="rId4"/>
          <a:stretch/>
        </p:blipFill>
        <p:spPr>
          <a:xfrm>
            <a:off x="1627560" y="2208960"/>
            <a:ext cx="7047360" cy="411840"/>
          </a:xfrm>
          <a:prstGeom prst="rect">
            <a:avLst/>
          </a:prstGeom>
          <a:ln>
            <a:noFill/>
          </a:ln>
        </p:spPr>
      </p:pic>
      <p:pic>
        <p:nvPicPr>
          <p:cNvPr id="176" name="Picture 16"/>
          <p:cNvPicPr/>
          <p:nvPr/>
        </p:nvPicPr>
        <p:blipFill>
          <a:blip r:embed="rId5"/>
          <a:stretch/>
        </p:blipFill>
        <p:spPr>
          <a:xfrm>
            <a:off x="5099400" y="3048120"/>
            <a:ext cx="2003040" cy="372960"/>
          </a:xfrm>
          <a:prstGeom prst="rect">
            <a:avLst/>
          </a:prstGeom>
          <a:ln>
            <a:noFill/>
          </a:ln>
        </p:spPr>
      </p:pic>
      <p:pic>
        <p:nvPicPr>
          <p:cNvPr id="177" name="Picture 18"/>
          <p:cNvPicPr/>
          <p:nvPr/>
        </p:nvPicPr>
        <p:blipFill>
          <a:blip r:embed="rId6"/>
          <a:stretch/>
        </p:blipFill>
        <p:spPr>
          <a:xfrm>
            <a:off x="646920" y="3750840"/>
            <a:ext cx="10821240" cy="376200"/>
          </a:xfrm>
          <a:prstGeom prst="rect">
            <a:avLst/>
          </a:prstGeom>
          <a:ln>
            <a:noFill/>
          </a:ln>
        </p:spPr>
      </p:pic>
      <p:pic>
        <p:nvPicPr>
          <p:cNvPr id="178" name="Picture 19"/>
          <p:cNvPicPr/>
          <p:nvPr/>
        </p:nvPicPr>
        <p:blipFill>
          <a:blip r:embed="rId7"/>
          <a:stretch/>
        </p:blipFill>
        <p:spPr>
          <a:xfrm>
            <a:off x="2189160" y="4543560"/>
            <a:ext cx="3107880" cy="372960"/>
          </a:xfrm>
          <a:prstGeom prst="rect">
            <a:avLst/>
          </a:prstGeom>
          <a:ln>
            <a:noFill/>
          </a:ln>
        </p:spPr>
      </p:pic>
      <p:pic>
        <p:nvPicPr>
          <p:cNvPr id="179" name="Picture 20"/>
          <p:cNvPicPr/>
          <p:nvPr/>
        </p:nvPicPr>
        <p:blipFill>
          <a:blip r:embed="rId8"/>
          <a:stretch/>
        </p:blipFill>
        <p:spPr>
          <a:xfrm>
            <a:off x="6059160" y="4541400"/>
            <a:ext cx="3245760" cy="376200"/>
          </a:xfrm>
          <a:prstGeom prst="rect">
            <a:avLst/>
          </a:prstGeom>
          <a:ln>
            <a:noFill/>
          </a:ln>
        </p:spPr>
      </p:pic>
      <p:pic>
        <p:nvPicPr>
          <p:cNvPr id="180" name="Picture 21"/>
          <p:cNvPicPr/>
          <p:nvPr/>
        </p:nvPicPr>
        <p:blipFill>
          <a:blip r:embed="rId9"/>
          <a:stretch/>
        </p:blipFill>
        <p:spPr>
          <a:xfrm>
            <a:off x="1976760" y="5549760"/>
            <a:ext cx="7902360" cy="372960"/>
          </a:xfrm>
          <a:prstGeom prst="rect">
            <a:avLst/>
          </a:prstGeom>
          <a:ln>
            <a:noFill/>
          </a:ln>
        </p:spPr>
      </p:pic>
      <p:sp>
        <p:nvSpPr>
          <p:cNvPr id="181" name="CustomShape 3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26768606-E9CA-48AA-8F30-3639E13D0350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16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Our First move in Frozen Lake (Update the Q-table)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809280" y="1566720"/>
            <a:ext cx="1134900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The new Q-table will become as follows: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When another action is taken from state 1, the same updating process for the Q-table will take place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84" name="Table 3"/>
          <p:cNvGraphicFramePr/>
          <p:nvPr/>
        </p:nvGraphicFramePr>
        <p:xfrm>
          <a:off x="2372400" y="2084760"/>
          <a:ext cx="7417080" cy="2438400"/>
        </p:xfrm>
        <a:graphic>
          <a:graphicData uri="http://schemas.openxmlformats.org/drawingml/2006/table">
            <a:tbl>
              <a:tblPr/>
              <a:tblGrid>
                <a:gridCol w="148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4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5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LEFT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Right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UP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Down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State 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70C0"/>
                          </a:solidFill>
                          <a:latin typeface="Times New Roman"/>
                        </a:rPr>
                        <a:t>0.5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State 1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State 2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State 3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6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  <a:endParaRPr lang="en-US" sz="2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5" name="CustomShape 4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0CE3F1B-3E0F-45E8-A183-B3027974AB3C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17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The Q-Learning Loop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809280" y="1566720"/>
            <a:ext cx="1134900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Q-learning is a potentially-infinite process where the agent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1257480" lvl="2" indent="-3427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Given   , takes an action     such that 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1257480" lvl="2" indent="-3427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Observes reward      and the new state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1257480" lvl="2" indent="-3427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Updates                based on       in slide 15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1257480" lvl="2" indent="-3427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Go back to step 1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8" name="Picture 9"/>
          <p:cNvPicPr/>
          <p:nvPr/>
        </p:nvPicPr>
        <p:blipFill>
          <a:blip r:embed="rId2"/>
          <a:stretch/>
        </p:blipFill>
        <p:spPr>
          <a:xfrm>
            <a:off x="5441760" y="2144520"/>
            <a:ext cx="197280" cy="167760"/>
          </a:xfrm>
          <a:prstGeom prst="rect">
            <a:avLst/>
          </a:prstGeom>
          <a:ln>
            <a:noFill/>
          </a:ln>
        </p:spPr>
      </p:pic>
      <p:pic>
        <p:nvPicPr>
          <p:cNvPr id="189" name="Picture 18"/>
          <p:cNvPicPr/>
          <p:nvPr/>
        </p:nvPicPr>
        <p:blipFill>
          <a:blip r:embed="rId3"/>
          <a:stretch/>
        </p:blipFill>
        <p:spPr>
          <a:xfrm>
            <a:off x="4464000" y="2513880"/>
            <a:ext cx="282960" cy="262440"/>
          </a:xfrm>
          <a:prstGeom prst="rect">
            <a:avLst/>
          </a:prstGeom>
          <a:ln>
            <a:noFill/>
          </a:ln>
        </p:spPr>
      </p:pic>
      <p:pic>
        <p:nvPicPr>
          <p:cNvPr id="190" name="Picture 20"/>
          <p:cNvPicPr/>
          <p:nvPr/>
        </p:nvPicPr>
        <p:blipFill>
          <a:blip r:embed="rId4"/>
          <a:stretch/>
        </p:blipFill>
        <p:spPr>
          <a:xfrm>
            <a:off x="7290000" y="2487600"/>
            <a:ext cx="265680" cy="286560"/>
          </a:xfrm>
          <a:prstGeom prst="rect">
            <a:avLst/>
          </a:prstGeom>
          <a:ln>
            <a:noFill/>
          </a:ln>
        </p:spPr>
      </p:pic>
      <p:pic>
        <p:nvPicPr>
          <p:cNvPr id="191" name="Picture 22"/>
          <p:cNvPicPr/>
          <p:nvPr/>
        </p:nvPicPr>
        <p:blipFill>
          <a:blip r:embed="rId5"/>
          <a:stretch/>
        </p:blipFill>
        <p:spPr>
          <a:xfrm>
            <a:off x="3338280" y="2918880"/>
            <a:ext cx="1125000" cy="372960"/>
          </a:xfrm>
          <a:prstGeom prst="rect">
            <a:avLst/>
          </a:prstGeom>
          <a:ln>
            <a:noFill/>
          </a:ln>
        </p:spPr>
      </p:pic>
      <p:pic>
        <p:nvPicPr>
          <p:cNvPr id="192" name="Picture 23"/>
          <p:cNvPicPr/>
          <p:nvPr/>
        </p:nvPicPr>
        <p:blipFill>
          <a:blip r:embed="rId6"/>
          <a:stretch/>
        </p:blipFill>
        <p:spPr>
          <a:xfrm>
            <a:off x="5804640" y="2861280"/>
            <a:ext cx="477000" cy="372960"/>
          </a:xfrm>
          <a:prstGeom prst="rect">
            <a:avLst/>
          </a:prstGeom>
          <a:ln>
            <a:noFill/>
          </a:ln>
        </p:spPr>
      </p:pic>
      <p:grpSp>
        <p:nvGrpSpPr>
          <p:cNvPr id="193" name="Group 3"/>
          <p:cNvGrpSpPr/>
          <p:nvPr/>
        </p:nvGrpSpPr>
        <p:grpSpPr>
          <a:xfrm>
            <a:off x="1822680" y="5023080"/>
            <a:ext cx="2073240" cy="905400"/>
            <a:chOff x="1822680" y="5023080"/>
            <a:chExt cx="2073240" cy="905400"/>
          </a:xfrm>
        </p:grpSpPr>
        <p:sp>
          <p:nvSpPr>
            <p:cNvPr id="194" name="CustomShape 4"/>
            <p:cNvSpPr/>
            <p:nvPr/>
          </p:nvSpPr>
          <p:spPr>
            <a:xfrm>
              <a:off x="1822680" y="5023080"/>
              <a:ext cx="1954800" cy="905400"/>
            </a:xfrm>
            <a:prstGeom prst="rect">
              <a:avLst/>
            </a:prstGeom>
            <a:noFill/>
            <a:ln w="5724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95" name="CustomShape 5"/>
            <p:cNvSpPr/>
            <p:nvPr/>
          </p:nvSpPr>
          <p:spPr>
            <a:xfrm>
              <a:off x="2136600" y="5248440"/>
              <a:ext cx="1759320" cy="457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000000"/>
                  </a:solidFill>
                  <a:latin typeface="Times New Roman"/>
                </a:rPr>
                <a:t>Agent</a:t>
              </a:r>
              <a:endParaRPr lang="en-US" sz="2400" b="0" strike="noStrike" spc="-1">
                <a:latin typeface="Arial"/>
              </a:endParaRPr>
            </a:p>
          </p:txBody>
        </p:sp>
      </p:grpSp>
      <p:grpSp>
        <p:nvGrpSpPr>
          <p:cNvPr id="196" name="Group 6"/>
          <p:cNvGrpSpPr/>
          <p:nvPr/>
        </p:nvGrpSpPr>
        <p:grpSpPr>
          <a:xfrm>
            <a:off x="5963400" y="5023080"/>
            <a:ext cx="2501280" cy="905400"/>
            <a:chOff x="5963400" y="5023080"/>
            <a:chExt cx="2501280" cy="905400"/>
          </a:xfrm>
        </p:grpSpPr>
        <p:sp>
          <p:nvSpPr>
            <p:cNvPr id="197" name="CustomShape 7"/>
            <p:cNvSpPr/>
            <p:nvPr/>
          </p:nvSpPr>
          <p:spPr>
            <a:xfrm>
              <a:off x="5963400" y="5023080"/>
              <a:ext cx="2501280" cy="905400"/>
            </a:xfrm>
            <a:prstGeom prst="rect">
              <a:avLst/>
            </a:prstGeom>
            <a:noFill/>
            <a:ln w="5724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98" name="CustomShape 8"/>
            <p:cNvSpPr/>
            <p:nvPr/>
          </p:nvSpPr>
          <p:spPr>
            <a:xfrm>
              <a:off x="6047280" y="5248440"/>
              <a:ext cx="2349000" cy="457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000000"/>
                  </a:solidFill>
                  <a:latin typeface="Times New Roman"/>
                </a:rPr>
                <a:t>Environment</a:t>
              </a:r>
              <a:endParaRPr lang="en-US" sz="2400" b="0" strike="noStrike" spc="-1">
                <a:latin typeface="Arial"/>
              </a:endParaRPr>
            </a:p>
          </p:txBody>
        </p:sp>
      </p:grpSp>
      <p:sp>
        <p:nvSpPr>
          <p:cNvPr id="199" name="CustomShape 9"/>
          <p:cNvSpPr/>
          <p:nvPr/>
        </p:nvSpPr>
        <p:spPr>
          <a:xfrm flipH="1">
            <a:off x="3776760" y="5832000"/>
            <a:ext cx="2190600" cy="2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0" name="CustomShape 10"/>
          <p:cNvSpPr/>
          <p:nvPr/>
        </p:nvSpPr>
        <p:spPr>
          <a:xfrm>
            <a:off x="2998080" y="5393880"/>
            <a:ext cx="494640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                             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(2)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01" name="CustomShape 11"/>
          <p:cNvSpPr/>
          <p:nvPr/>
        </p:nvSpPr>
        <p:spPr>
          <a:xfrm flipV="1">
            <a:off x="3783240" y="5365440"/>
            <a:ext cx="2193480" cy="5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CA"/>
          </a:p>
        </p:txBody>
      </p:sp>
      <p:pic>
        <p:nvPicPr>
          <p:cNvPr id="202" name="Picture 38"/>
          <p:cNvPicPr/>
          <p:nvPr/>
        </p:nvPicPr>
        <p:blipFill>
          <a:blip r:embed="rId2"/>
          <a:stretch/>
        </p:blipFill>
        <p:spPr>
          <a:xfrm>
            <a:off x="4464000" y="5135040"/>
            <a:ext cx="197280" cy="167760"/>
          </a:xfrm>
          <a:prstGeom prst="rect">
            <a:avLst/>
          </a:prstGeom>
          <a:ln>
            <a:noFill/>
          </a:ln>
        </p:spPr>
      </p:pic>
      <p:sp>
        <p:nvSpPr>
          <p:cNvPr id="203" name="CustomShape 12"/>
          <p:cNvSpPr/>
          <p:nvPr/>
        </p:nvSpPr>
        <p:spPr>
          <a:xfrm>
            <a:off x="4696560" y="4943520"/>
            <a:ext cx="56124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(1)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04" name="Picture 41"/>
          <p:cNvPicPr/>
          <p:nvPr/>
        </p:nvPicPr>
        <p:blipFill>
          <a:blip r:embed="rId3"/>
          <a:stretch/>
        </p:blipFill>
        <p:spPr>
          <a:xfrm>
            <a:off x="4929840" y="5534208"/>
            <a:ext cx="282960" cy="262440"/>
          </a:xfrm>
          <a:prstGeom prst="rect">
            <a:avLst/>
          </a:prstGeom>
          <a:ln>
            <a:noFill/>
          </a:ln>
        </p:spPr>
      </p:pic>
      <p:pic>
        <p:nvPicPr>
          <p:cNvPr id="205" name="Picture 4"/>
          <p:cNvPicPr/>
          <p:nvPr/>
        </p:nvPicPr>
        <p:blipFill>
          <a:blip r:embed="rId7"/>
          <a:stretch/>
        </p:blipFill>
        <p:spPr>
          <a:xfrm>
            <a:off x="7023960" y="2039760"/>
            <a:ext cx="3702240" cy="376200"/>
          </a:xfrm>
          <a:prstGeom prst="rect">
            <a:avLst/>
          </a:prstGeom>
          <a:ln>
            <a:noFill/>
          </a:ln>
        </p:spPr>
      </p:pic>
      <p:pic>
        <p:nvPicPr>
          <p:cNvPr id="206" name="Picture 5"/>
          <p:cNvPicPr/>
          <p:nvPr/>
        </p:nvPicPr>
        <p:blipFill>
          <a:blip r:embed="rId4"/>
          <a:stretch/>
        </p:blipFill>
        <p:spPr>
          <a:xfrm>
            <a:off x="4328280" y="5506920"/>
            <a:ext cx="265680" cy="286560"/>
          </a:xfrm>
          <a:prstGeom prst="rect">
            <a:avLst/>
          </a:prstGeom>
          <a:ln>
            <a:noFill/>
          </a:ln>
        </p:spPr>
      </p:pic>
      <p:pic>
        <p:nvPicPr>
          <p:cNvPr id="207" name="Picture 6"/>
          <p:cNvPicPr/>
          <p:nvPr/>
        </p:nvPicPr>
        <p:blipFill>
          <a:blip r:embed="rId8"/>
          <a:stretch/>
        </p:blipFill>
        <p:spPr>
          <a:xfrm>
            <a:off x="3051360" y="2144160"/>
            <a:ext cx="174960" cy="168480"/>
          </a:xfrm>
          <a:prstGeom prst="rect">
            <a:avLst/>
          </a:prstGeom>
          <a:ln>
            <a:noFill/>
          </a:ln>
        </p:spPr>
      </p:pic>
      <p:sp>
        <p:nvSpPr>
          <p:cNvPr id="208" name="CustomShape 13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C7C5AE81-9768-4DFA-B7C7-BCD382D00C08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18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Counteracting a Greedy Strategy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809280" y="1566720"/>
            <a:ext cx="1134900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With time, some paths will be favored by the agent since they have high Q-values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This will prevent the agent from </a:t>
            </a:r>
            <a:r>
              <a:rPr lang="en-US" sz="2600" b="0" i="1" strike="noStrike" spc="-1">
                <a:solidFill>
                  <a:srgbClr val="000000"/>
                </a:solidFill>
                <a:latin typeface="Times New Roman"/>
              </a:rPr>
              <a:t>exploring </a:t>
            </a: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new territory in the state-action space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Following the Q-table is </a:t>
            </a:r>
            <a:r>
              <a:rPr lang="en-US" sz="2600" b="0" i="1" strike="noStrike" spc="-1">
                <a:solidFill>
                  <a:srgbClr val="000000"/>
                </a:solidFill>
                <a:latin typeface="Times New Roman"/>
              </a:rPr>
              <a:t>exploiting </a:t>
            </a: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learnt information, can we encourage </a:t>
            </a:r>
            <a:r>
              <a:rPr lang="en-US" sz="2600" b="0" i="1" strike="noStrike" spc="-1">
                <a:solidFill>
                  <a:srgbClr val="000000"/>
                </a:solidFill>
                <a:latin typeface="Times New Roman"/>
              </a:rPr>
              <a:t>exploring </a:t>
            </a: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other states?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With some probability   , take a random action – </a:t>
            </a:r>
            <a:r>
              <a:rPr lang="en-US" sz="2600" b="1" i="1" strike="noStrike" spc="-1">
                <a:solidFill>
                  <a:srgbClr val="000000"/>
                </a:solidFill>
                <a:latin typeface="Times New Roman"/>
              </a:rPr>
              <a:t>epsilon greedy strategy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1142280" lvl="2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One smart approach is to decay     with time (exploit more with more info)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1" name="Picture 5"/>
          <p:cNvPicPr/>
          <p:nvPr/>
        </p:nvPicPr>
        <p:blipFill>
          <a:blip r:embed="rId2"/>
          <a:stretch/>
        </p:blipFill>
        <p:spPr>
          <a:xfrm>
            <a:off x="4141800" y="5035680"/>
            <a:ext cx="151560" cy="164880"/>
          </a:xfrm>
          <a:prstGeom prst="rect">
            <a:avLst/>
          </a:prstGeom>
          <a:ln>
            <a:noFill/>
          </a:ln>
        </p:spPr>
      </p:pic>
      <p:pic>
        <p:nvPicPr>
          <p:cNvPr id="212" name="Picture 8"/>
          <p:cNvPicPr/>
          <p:nvPr/>
        </p:nvPicPr>
        <p:blipFill>
          <a:blip r:embed="rId2"/>
          <a:stretch/>
        </p:blipFill>
        <p:spPr>
          <a:xfrm>
            <a:off x="6327000" y="5409720"/>
            <a:ext cx="151560" cy="164880"/>
          </a:xfrm>
          <a:prstGeom prst="rect">
            <a:avLst/>
          </a:prstGeom>
          <a:ln>
            <a:noFill/>
          </a:ln>
        </p:spPr>
      </p:pic>
      <p:sp>
        <p:nvSpPr>
          <p:cNvPr id="213" name="CustomShape 3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556B6EBC-2399-4DC0-A0F6-CE417ACDCAC2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19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Reinforcement VS Supervised and Unsupervised Learning 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838080" y="1566720"/>
            <a:ext cx="1082052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So Far, we have discussed input-to-variable mapping tasks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Given an input, we predict the value of a discrete or continuous variable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08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Discrete variables: Clustering, Classification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08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Continuous Variables: Regression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What about the following game-like scenario: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08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An agent exists in some environment with some goal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08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The agent's goal could be to maximize profit or win a board game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08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800" b="1" strike="noStrike" spc="-1" dirty="0">
                <a:solidFill>
                  <a:srgbClr val="000000"/>
                </a:solidFill>
                <a:latin typeface="Times New Roman"/>
              </a:rPr>
              <a:t>Key Question: What actions should the agent take in this environment?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TextShape 3"/>
          <p:cNvSpPr txBox="1"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5D07AB62-AB20-49D5-8782-8618AB710AF2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2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Why does Q-learning work?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795240" y="1566720"/>
            <a:ext cx="1134900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Recall the Q-value updating function: 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Through iterative updating,               approaches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1142280" lvl="2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The value of                                          will be different each time, so  the Q-value approaches the true average of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1142280" lvl="2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When               reaches this true average, it will continue to be oscillating close to this average; learning will be completed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6" name="Picture 9"/>
          <p:cNvPicPr/>
          <p:nvPr/>
        </p:nvPicPr>
        <p:blipFill>
          <a:blip r:embed="rId2"/>
          <a:stretch/>
        </p:blipFill>
        <p:spPr>
          <a:xfrm>
            <a:off x="5049360" y="3105720"/>
            <a:ext cx="1125000" cy="372960"/>
          </a:xfrm>
          <a:prstGeom prst="rect">
            <a:avLst/>
          </a:prstGeom>
          <a:ln>
            <a:noFill/>
          </a:ln>
        </p:spPr>
      </p:pic>
      <p:pic>
        <p:nvPicPr>
          <p:cNvPr id="217" name="Picture 17"/>
          <p:cNvPicPr/>
          <p:nvPr/>
        </p:nvPicPr>
        <p:blipFill>
          <a:blip r:embed="rId3"/>
          <a:stretch/>
        </p:blipFill>
        <p:spPr>
          <a:xfrm>
            <a:off x="7788240" y="3110400"/>
            <a:ext cx="3583080" cy="392040"/>
          </a:xfrm>
          <a:prstGeom prst="rect">
            <a:avLst/>
          </a:prstGeom>
          <a:ln>
            <a:noFill/>
          </a:ln>
        </p:spPr>
      </p:pic>
      <p:pic>
        <p:nvPicPr>
          <p:cNvPr id="218" name="Picture 18"/>
          <p:cNvPicPr/>
          <p:nvPr/>
        </p:nvPicPr>
        <p:blipFill>
          <a:blip r:embed="rId3"/>
          <a:stretch/>
        </p:blipFill>
        <p:spPr>
          <a:xfrm>
            <a:off x="3935160" y="3498840"/>
            <a:ext cx="3583080" cy="392040"/>
          </a:xfrm>
          <a:prstGeom prst="rect">
            <a:avLst/>
          </a:prstGeom>
          <a:ln>
            <a:noFill/>
          </a:ln>
        </p:spPr>
      </p:pic>
      <p:pic>
        <p:nvPicPr>
          <p:cNvPr id="219" name="Picture 21"/>
          <p:cNvPicPr/>
          <p:nvPr/>
        </p:nvPicPr>
        <p:blipFill>
          <a:blip r:embed="rId2"/>
          <a:stretch/>
        </p:blipFill>
        <p:spPr>
          <a:xfrm>
            <a:off x="2935800" y="4874400"/>
            <a:ext cx="1125000" cy="372960"/>
          </a:xfrm>
          <a:prstGeom prst="rect">
            <a:avLst/>
          </a:prstGeom>
          <a:ln>
            <a:noFill/>
          </a:ln>
        </p:spPr>
      </p:pic>
      <p:pic>
        <p:nvPicPr>
          <p:cNvPr id="220" name="Picture 8"/>
          <p:cNvPicPr/>
          <p:nvPr/>
        </p:nvPicPr>
        <p:blipFill>
          <a:blip r:embed="rId4"/>
          <a:stretch/>
        </p:blipFill>
        <p:spPr>
          <a:xfrm>
            <a:off x="2375280" y="2284200"/>
            <a:ext cx="8428680" cy="376200"/>
          </a:xfrm>
          <a:prstGeom prst="rect">
            <a:avLst/>
          </a:prstGeom>
          <a:ln>
            <a:noFill/>
          </a:ln>
        </p:spPr>
      </p:pic>
      <p:sp>
        <p:nvSpPr>
          <p:cNvPr id="221" name="CustomShape 3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3D7A4CC0-AC3B-4937-B5F9-32B216C77E53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20</a:t>
            </a:fld>
            <a:endParaRPr lang="en-US" sz="1800" b="0" strike="noStrike" spc="-1">
              <a:latin typeface="Arial"/>
            </a:endParaRPr>
          </a:p>
        </p:txBody>
      </p:sp>
      <p:pic>
        <p:nvPicPr>
          <p:cNvPr id="222" name="Picture 17"/>
          <p:cNvPicPr/>
          <p:nvPr/>
        </p:nvPicPr>
        <p:blipFill>
          <a:blip r:embed="rId3"/>
          <a:stretch/>
        </p:blipFill>
        <p:spPr>
          <a:xfrm>
            <a:off x="7788600" y="3110760"/>
            <a:ext cx="3583080" cy="392040"/>
          </a:xfrm>
          <a:prstGeom prst="rect">
            <a:avLst/>
          </a:prstGeom>
          <a:ln>
            <a:noFill/>
          </a:ln>
        </p:spPr>
      </p:pic>
      <p:pic>
        <p:nvPicPr>
          <p:cNvPr id="223" name="Picture 17"/>
          <p:cNvPicPr/>
          <p:nvPr/>
        </p:nvPicPr>
        <p:blipFill>
          <a:blip r:embed="rId3"/>
          <a:stretch/>
        </p:blipFill>
        <p:spPr>
          <a:xfrm>
            <a:off x="2028780" y="4317120"/>
            <a:ext cx="3583080" cy="392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Updating Q-values based on a Trajectory (Episodic Rewards)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TextShape 2"/>
          <p:cNvSpPr txBox="1"/>
          <p:nvPr/>
        </p:nvSpPr>
        <p:spPr>
          <a:xfrm>
            <a:off x="809280" y="1566720"/>
            <a:ext cx="1134900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Assume that a trajectory of state-action pairs lead to some reward 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1142280" lvl="2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E,g: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1142280" lvl="2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A chess move doesn't give an immediate reward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1142280" lvl="2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1" i="1" strike="noStrike" spc="-1">
                <a:solidFill>
                  <a:srgbClr val="000000"/>
                </a:solidFill>
                <a:latin typeface="Times New Roman"/>
              </a:rPr>
              <a:t>Episode: </a:t>
            </a: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a trajectory where the final state is some pre-defined 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Our goal is to update                                                           based on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1" strike="noStrike" spc="-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600" b="1" i="1" strike="noStrike" spc="-1">
                <a:solidFill>
                  <a:srgbClr val="000000"/>
                </a:solidFill>
                <a:latin typeface="Times New Roman"/>
              </a:rPr>
              <a:t>redit Assignment Problem: </a:t>
            </a: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The problem of finding which action(s) resulted in the reward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6" name="Picture 8"/>
          <p:cNvPicPr/>
          <p:nvPr/>
        </p:nvPicPr>
        <p:blipFill>
          <a:blip r:embed="rId2"/>
          <a:stretch/>
        </p:blipFill>
        <p:spPr>
          <a:xfrm>
            <a:off x="9912960" y="1651320"/>
            <a:ext cx="282960" cy="262440"/>
          </a:xfrm>
          <a:prstGeom prst="rect">
            <a:avLst/>
          </a:prstGeom>
          <a:ln>
            <a:noFill/>
          </a:ln>
        </p:spPr>
      </p:pic>
      <p:pic>
        <p:nvPicPr>
          <p:cNvPr id="227" name="Picture 13"/>
          <p:cNvPicPr/>
          <p:nvPr/>
        </p:nvPicPr>
        <p:blipFill>
          <a:blip r:embed="rId3"/>
          <a:stretch/>
        </p:blipFill>
        <p:spPr>
          <a:xfrm>
            <a:off x="2719800" y="2149560"/>
            <a:ext cx="6244920" cy="273240"/>
          </a:xfrm>
          <a:prstGeom prst="rect">
            <a:avLst/>
          </a:prstGeom>
          <a:ln>
            <a:noFill/>
          </a:ln>
        </p:spPr>
      </p:pic>
      <p:pic>
        <p:nvPicPr>
          <p:cNvPr id="228" name="Picture 14"/>
          <p:cNvPicPr/>
          <p:nvPr/>
        </p:nvPicPr>
        <p:blipFill>
          <a:blip r:embed="rId4"/>
          <a:stretch/>
        </p:blipFill>
        <p:spPr>
          <a:xfrm>
            <a:off x="3958560" y="3882240"/>
            <a:ext cx="4714560" cy="372960"/>
          </a:xfrm>
          <a:prstGeom prst="rect">
            <a:avLst/>
          </a:prstGeom>
          <a:ln>
            <a:noFill/>
          </a:ln>
        </p:spPr>
      </p:pic>
      <p:pic>
        <p:nvPicPr>
          <p:cNvPr id="229" name="Picture 15"/>
          <p:cNvPicPr/>
          <p:nvPr/>
        </p:nvPicPr>
        <p:blipFill>
          <a:blip r:embed="rId2"/>
          <a:stretch/>
        </p:blipFill>
        <p:spPr>
          <a:xfrm>
            <a:off x="9999360" y="3937320"/>
            <a:ext cx="282960" cy="262440"/>
          </a:xfrm>
          <a:prstGeom prst="rect">
            <a:avLst/>
          </a:prstGeom>
          <a:ln>
            <a:noFill/>
          </a:ln>
        </p:spPr>
      </p:pic>
      <p:pic>
        <p:nvPicPr>
          <p:cNvPr id="230" name="Picture 4"/>
          <p:cNvPicPr/>
          <p:nvPr/>
        </p:nvPicPr>
        <p:blipFill>
          <a:blip r:embed="rId5"/>
          <a:stretch/>
        </p:blipFill>
        <p:spPr>
          <a:xfrm>
            <a:off x="10324800" y="2952000"/>
            <a:ext cx="379440" cy="220680"/>
          </a:xfrm>
          <a:prstGeom prst="rect">
            <a:avLst/>
          </a:prstGeom>
          <a:ln>
            <a:noFill/>
          </a:ln>
        </p:spPr>
      </p:pic>
      <p:sp>
        <p:nvSpPr>
          <p:cNvPr id="231" name="CustomShape 3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CC6017BE-1F5B-45BA-B5F7-27C3F2817A2C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21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Solving the Credit Assignment Problem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809280" y="1566720"/>
            <a:ext cx="1134900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Approach: 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1142280" lvl="2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             is the estimated cumulative reward of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1142280" lvl="2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We are assuming all actions are equally-responsible for the reward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1142280" lvl="2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This approach is named Monte Carlo Learning [5]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788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Approach 2: re-distribute the rewards to the state-action pairs (reshaping) [6]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1142280" lvl="2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Exponential decay: Reward at time    is given by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1142280" lvl="2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Linear decay: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1142280" lvl="2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Extrapolation: 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1142280" lvl="2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After all                              are computed, the Q-table can be updated via  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4" name="Picture 15"/>
          <p:cNvPicPr/>
          <p:nvPr/>
        </p:nvPicPr>
        <p:blipFill>
          <a:blip r:embed="rId2"/>
          <a:stretch/>
        </p:blipFill>
        <p:spPr>
          <a:xfrm>
            <a:off x="8689320" y="2041920"/>
            <a:ext cx="1119240" cy="372960"/>
          </a:xfrm>
          <a:prstGeom prst="rect">
            <a:avLst/>
          </a:prstGeom>
          <a:ln>
            <a:noFill/>
          </a:ln>
        </p:spPr>
      </p:pic>
      <p:pic>
        <p:nvPicPr>
          <p:cNvPr id="235" name="Picture 6"/>
          <p:cNvPicPr/>
          <p:nvPr/>
        </p:nvPicPr>
        <p:blipFill>
          <a:blip r:embed="rId3"/>
          <a:stretch/>
        </p:blipFill>
        <p:spPr>
          <a:xfrm>
            <a:off x="8550720" y="4376160"/>
            <a:ext cx="2303280" cy="392040"/>
          </a:xfrm>
          <a:prstGeom prst="rect">
            <a:avLst/>
          </a:prstGeom>
          <a:ln>
            <a:noFill/>
          </a:ln>
        </p:spPr>
      </p:pic>
      <p:pic>
        <p:nvPicPr>
          <p:cNvPr id="236" name="Picture 7"/>
          <p:cNvPicPr/>
          <p:nvPr/>
        </p:nvPicPr>
        <p:blipFill>
          <a:blip r:embed="rId4"/>
          <a:stretch/>
        </p:blipFill>
        <p:spPr>
          <a:xfrm>
            <a:off x="3936600" y="4788000"/>
            <a:ext cx="2343960" cy="372960"/>
          </a:xfrm>
          <a:prstGeom prst="rect">
            <a:avLst/>
          </a:prstGeom>
          <a:ln>
            <a:noFill/>
          </a:ln>
        </p:spPr>
      </p:pic>
      <p:pic>
        <p:nvPicPr>
          <p:cNvPr id="237" name="Picture 9"/>
          <p:cNvPicPr/>
          <p:nvPr/>
        </p:nvPicPr>
        <p:blipFill>
          <a:blip r:embed="rId5"/>
          <a:stretch/>
        </p:blipFill>
        <p:spPr>
          <a:xfrm>
            <a:off x="4018320" y="5161680"/>
            <a:ext cx="1145160" cy="458640"/>
          </a:xfrm>
          <a:prstGeom prst="rect">
            <a:avLst/>
          </a:prstGeom>
          <a:ln>
            <a:noFill/>
          </a:ln>
        </p:spPr>
      </p:pic>
      <p:pic>
        <p:nvPicPr>
          <p:cNvPr id="238" name="Picture 10"/>
          <p:cNvPicPr/>
          <p:nvPr/>
        </p:nvPicPr>
        <p:blipFill>
          <a:blip r:embed="rId6"/>
          <a:stretch/>
        </p:blipFill>
        <p:spPr>
          <a:xfrm>
            <a:off x="3281760" y="5621760"/>
            <a:ext cx="2215800" cy="372960"/>
          </a:xfrm>
          <a:prstGeom prst="rect">
            <a:avLst/>
          </a:prstGeom>
          <a:ln>
            <a:noFill/>
          </a:ln>
        </p:spPr>
      </p:pic>
      <p:pic>
        <p:nvPicPr>
          <p:cNvPr id="239" name="Picture 12"/>
          <p:cNvPicPr/>
          <p:nvPr/>
        </p:nvPicPr>
        <p:blipFill>
          <a:blip r:embed="rId7"/>
          <a:stretch/>
        </p:blipFill>
        <p:spPr>
          <a:xfrm>
            <a:off x="11627280" y="5657760"/>
            <a:ext cx="477000" cy="372960"/>
          </a:xfrm>
          <a:prstGeom prst="rect">
            <a:avLst/>
          </a:prstGeom>
          <a:ln>
            <a:noFill/>
          </a:ln>
        </p:spPr>
      </p:pic>
      <p:pic>
        <p:nvPicPr>
          <p:cNvPr id="240" name="Picture 11"/>
          <p:cNvPicPr/>
          <p:nvPr/>
        </p:nvPicPr>
        <p:blipFill>
          <a:blip r:embed="rId8"/>
          <a:stretch/>
        </p:blipFill>
        <p:spPr>
          <a:xfrm>
            <a:off x="2806200" y="1568520"/>
            <a:ext cx="6474240" cy="457560"/>
          </a:xfrm>
          <a:prstGeom prst="rect">
            <a:avLst/>
          </a:prstGeom>
          <a:ln>
            <a:noFill/>
          </a:ln>
        </p:spPr>
      </p:pic>
      <p:pic>
        <p:nvPicPr>
          <p:cNvPr id="241" name="Picture 13"/>
          <p:cNvPicPr/>
          <p:nvPr/>
        </p:nvPicPr>
        <p:blipFill>
          <a:blip r:embed="rId9"/>
          <a:stretch/>
        </p:blipFill>
        <p:spPr>
          <a:xfrm>
            <a:off x="2111040" y="2000520"/>
            <a:ext cx="934200" cy="455400"/>
          </a:xfrm>
          <a:prstGeom prst="rect">
            <a:avLst/>
          </a:prstGeom>
          <a:ln>
            <a:noFill/>
          </a:ln>
        </p:spPr>
      </p:pic>
      <p:pic>
        <p:nvPicPr>
          <p:cNvPr id="242" name="Picture 14"/>
          <p:cNvPicPr/>
          <p:nvPr/>
        </p:nvPicPr>
        <p:blipFill>
          <a:blip r:embed="rId10"/>
          <a:stretch/>
        </p:blipFill>
        <p:spPr>
          <a:xfrm>
            <a:off x="6788520" y="4460760"/>
            <a:ext cx="134280" cy="237240"/>
          </a:xfrm>
          <a:prstGeom prst="rect">
            <a:avLst/>
          </a:prstGeom>
          <a:ln>
            <a:noFill/>
          </a:ln>
        </p:spPr>
      </p:pic>
      <p:sp>
        <p:nvSpPr>
          <p:cNvPr id="243" name="CustomShape 3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5FD8D939-3748-496E-B507-3EFD5F87F87E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22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Very Large Q-Tables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737640" y="1566720"/>
            <a:ext cx="1134900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In RL,      is the set of all states and     is the set of all possible actions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1600920" lvl="2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The Q-table has                   values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1600920" lvl="2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In chess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68652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In other scenarios     and      may be </a:t>
            </a:r>
            <a:r>
              <a:rPr lang="en-US" sz="2600" b="0" i="1" strike="noStrike" spc="-1">
                <a:solidFill>
                  <a:srgbClr val="000000"/>
                </a:solidFill>
                <a:latin typeface="Times New Roman"/>
              </a:rPr>
              <a:t>infinite </a:t>
            </a: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sets (continuous variables)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1600920" lvl="2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A self-driving car whose action space is the speed and steering angle of a wheel (infinitely-many possible actions)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1600920" lvl="2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The joint angle of a robotic arm (infinitely-many possible states)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68652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With large state and action sets, we represent               as an adjustable function with 2 inputs through a Neural Network – </a:t>
            </a:r>
            <a:r>
              <a:rPr lang="en-US" sz="2600" b="1" i="1" strike="noStrike" spc="-1">
                <a:solidFill>
                  <a:srgbClr val="000000"/>
                </a:solidFill>
                <a:latin typeface="Times New Roman"/>
              </a:rPr>
              <a:t>Deep Q-Learning (DQL)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6" name="Picture 11"/>
          <p:cNvPicPr/>
          <p:nvPr/>
        </p:nvPicPr>
        <p:blipFill>
          <a:blip r:embed="rId2"/>
          <a:stretch/>
        </p:blipFill>
        <p:spPr>
          <a:xfrm>
            <a:off x="2242080" y="1661400"/>
            <a:ext cx="240480" cy="271440"/>
          </a:xfrm>
          <a:prstGeom prst="rect">
            <a:avLst/>
          </a:prstGeom>
          <a:ln>
            <a:noFill/>
          </a:ln>
        </p:spPr>
      </p:pic>
      <p:pic>
        <p:nvPicPr>
          <p:cNvPr id="247" name="Picture 13"/>
          <p:cNvPicPr/>
          <p:nvPr/>
        </p:nvPicPr>
        <p:blipFill>
          <a:blip r:embed="rId3"/>
          <a:stretch/>
        </p:blipFill>
        <p:spPr>
          <a:xfrm>
            <a:off x="6061680" y="1663920"/>
            <a:ext cx="279720" cy="267120"/>
          </a:xfrm>
          <a:prstGeom prst="rect">
            <a:avLst/>
          </a:prstGeom>
          <a:ln>
            <a:noFill/>
          </a:ln>
        </p:spPr>
      </p:pic>
      <p:pic>
        <p:nvPicPr>
          <p:cNvPr id="248" name="Picture 14"/>
          <p:cNvPicPr/>
          <p:nvPr/>
        </p:nvPicPr>
        <p:blipFill>
          <a:blip r:embed="rId4"/>
          <a:stretch/>
        </p:blipFill>
        <p:spPr>
          <a:xfrm>
            <a:off x="4613400" y="2041920"/>
            <a:ext cx="1392840" cy="372960"/>
          </a:xfrm>
          <a:prstGeom prst="rect">
            <a:avLst/>
          </a:prstGeom>
          <a:ln>
            <a:noFill/>
          </a:ln>
        </p:spPr>
      </p:pic>
      <p:pic>
        <p:nvPicPr>
          <p:cNvPr id="249" name="Picture 17"/>
          <p:cNvPicPr/>
          <p:nvPr/>
        </p:nvPicPr>
        <p:blipFill>
          <a:blip r:embed="rId5"/>
          <a:stretch/>
        </p:blipFill>
        <p:spPr>
          <a:xfrm>
            <a:off x="3641400" y="2421360"/>
            <a:ext cx="1727640" cy="417960"/>
          </a:xfrm>
          <a:prstGeom prst="rect">
            <a:avLst/>
          </a:prstGeom>
          <a:ln>
            <a:noFill/>
          </a:ln>
        </p:spPr>
      </p:pic>
      <p:pic>
        <p:nvPicPr>
          <p:cNvPr id="250" name="Picture 18"/>
          <p:cNvPicPr/>
          <p:nvPr/>
        </p:nvPicPr>
        <p:blipFill>
          <a:blip r:embed="rId2"/>
          <a:stretch/>
        </p:blipFill>
        <p:spPr>
          <a:xfrm>
            <a:off x="3909960" y="3056040"/>
            <a:ext cx="240480" cy="271440"/>
          </a:xfrm>
          <a:prstGeom prst="rect">
            <a:avLst/>
          </a:prstGeom>
          <a:ln>
            <a:noFill/>
          </a:ln>
        </p:spPr>
      </p:pic>
      <p:pic>
        <p:nvPicPr>
          <p:cNvPr id="251" name="Picture 19"/>
          <p:cNvPicPr/>
          <p:nvPr/>
        </p:nvPicPr>
        <p:blipFill>
          <a:blip r:embed="rId3"/>
          <a:stretch/>
        </p:blipFill>
        <p:spPr>
          <a:xfrm>
            <a:off x="4825440" y="2986560"/>
            <a:ext cx="279720" cy="267120"/>
          </a:xfrm>
          <a:prstGeom prst="rect">
            <a:avLst/>
          </a:prstGeom>
          <a:ln>
            <a:noFill/>
          </a:ln>
        </p:spPr>
      </p:pic>
      <p:pic>
        <p:nvPicPr>
          <p:cNvPr id="252" name="Picture 21"/>
          <p:cNvPicPr/>
          <p:nvPr/>
        </p:nvPicPr>
        <p:blipFill>
          <a:blip r:embed="rId6"/>
          <a:stretch/>
        </p:blipFill>
        <p:spPr>
          <a:xfrm>
            <a:off x="7522200" y="5104080"/>
            <a:ext cx="1125000" cy="372960"/>
          </a:xfrm>
          <a:prstGeom prst="rect">
            <a:avLst/>
          </a:prstGeom>
          <a:ln>
            <a:noFill/>
          </a:ln>
        </p:spPr>
      </p:pic>
      <p:sp>
        <p:nvSpPr>
          <p:cNvPr id="253" name="CustomShape 3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03C26F84-CA0B-452C-9315-AA3B7CDBBA7F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23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Neural Networks as functions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5" name="TextShape 2"/>
          <p:cNvSpPr txBox="1"/>
          <p:nvPr/>
        </p:nvSpPr>
        <p:spPr>
          <a:xfrm>
            <a:off x="737640" y="1566720"/>
            <a:ext cx="1134900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A neural network with parameters     (weights and biases) transforms an input      into an output vector     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A Q-table transforms                 into               , the cumulative return of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Thus, the Q-function can be implemented through a Neural Net  (a Q-network)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One condition: Can we identify the "ideal" output for any input                  ?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6" name="Picture 16"/>
          <p:cNvPicPr/>
          <p:nvPr/>
        </p:nvPicPr>
        <p:blipFill>
          <a:blip r:embed="rId2"/>
          <a:stretch/>
        </p:blipFill>
        <p:spPr>
          <a:xfrm>
            <a:off x="10747080" y="1681416"/>
            <a:ext cx="317880" cy="254880"/>
          </a:xfrm>
          <a:prstGeom prst="rect">
            <a:avLst/>
          </a:prstGeom>
          <a:ln>
            <a:noFill/>
          </a:ln>
        </p:spPr>
      </p:pic>
      <p:pic>
        <p:nvPicPr>
          <p:cNvPr id="257" name="Picture 20"/>
          <p:cNvPicPr/>
          <p:nvPr/>
        </p:nvPicPr>
        <p:blipFill>
          <a:blip r:embed="rId3"/>
          <a:stretch/>
        </p:blipFill>
        <p:spPr>
          <a:xfrm>
            <a:off x="2113128" y="2064060"/>
            <a:ext cx="284760" cy="254880"/>
          </a:xfrm>
          <a:prstGeom prst="rect">
            <a:avLst/>
          </a:prstGeom>
          <a:ln>
            <a:noFill/>
          </a:ln>
        </p:spPr>
      </p:pic>
      <p:pic>
        <p:nvPicPr>
          <p:cNvPr id="258" name="Picture 22"/>
          <p:cNvPicPr/>
          <p:nvPr/>
        </p:nvPicPr>
        <p:blipFill>
          <a:blip r:embed="rId4"/>
          <a:stretch/>
        </p:blipFill>
        <p:spPr>
          <a:xfrm>
            <a:off x="4129200" y="2910240"/>
            <a:ext cx="1297440" cy="448560"/>
          </a:xfrm>
          <a:prstGeom prst="rect">
            <a:avLst/>
          </a:prstGeom>
          <a:ln>
            <a:noFill/>
          </a:ln>
        </p:spPr>
      </p:pic>
      <p:pic>
        <p:nvPicPr>
          <p:cNvPr id="259" name="Picture 23"/>
          <p:cNvPicPr/>
          <p:nvPr/>
        </p:nvPicPr>
        <p:blipFill>
          <a:blip r:embed="rId5"/>
          <a:stretch/>
        </p:blipFill>
        <p:spPr>
          <a:xfrm>
            <a:off x="6098760" y="2947680"/>
            <a:ext cx="1125000" cy="372960"/>
          </a:xfrm>
          <a:prstGeom prst="rect">
            <a:avLst/>
          </a:prstGeom>
          <a:ln>
            <a:noFill/>
          </a:ln>
        </p:spPr>
      </p:pic>
      <p:pic>
        <p:nvPicPr>
          <p:cNvPr id="260" name="Picture 24"/>
          <p:cNvPicPr/>
          <p:nvPr/>
        </p:nvPicPr>
        <p:blipFill>
          <a:blip r:embed="rId6"/>
          <a:stretch/>
        </p:blipFill>
        <p:spPr>
          <a:xfrm>
            <a:off x="10747080" y="2947680"/>
            <a:ext cx="829080" cy="372960"/>
          </a:xfrm>
          <a:prstGeom prst="rect">
            <a:avLst/>
          </a:prstGeom>
          <a:ln>
            <a:noFill/>
          </a:ln>
        </p:spPr>
      </p:pic>
      <p:pic>
        <p:nvPicPr>
          <p:cNvPr id="261" name="Picture 25"/>
          <p:cNvPicPr/>
          <p:nvPr/>
        </p:nvPicPr>
        <p:blipFill>
          <a:blip r:embed="rId7"/>
          <a:stretch/>
        </p:blipFill>
        <p:spPr>
          <a:xfrm>
            <a:off x="5927040" y="1663920"/>
            <a:ext cx="174960" cy="267120"/>
          </a:xfrm>
          <a:prstGeom prst="rect">
            <a:avLst/>
          </a:prstGeom>
          <a:ln>
            <a:noFill/>
          </a:ln>
        </p:spPr>
      </p:pic>
      <p:pic>
        <p:nvPicPr>
          <p:cNvPr id="262" name="Picture 26"/>
          <p:cNvPicPr/>
          <p:nvPr/>
        </p:nvPicPr>
        <p:blipFill>
          <a:blip r:embed="rId4"/>
          <a:stretch/>
        </p:blipFill>
        <p:spPr>
          <a:xfrm>
            <a:off x="9779400" y="4836600"/>
            <a:ext cx="1297440" cy="448560"/>
          </a:xfrm>
          <a:prstGeom prst="rect">
            <a:avLst/>
          </a:prstGeom>
          <a:ln>
            <a:noFill/>
          </a:ln>
        </p:spPr>
      </p:pic>
      <p:sp>
        <p:nvSpPr>
          <p:cNvPr id="263" name="CustomShape 3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5FD1228C-AE1C-42D8-9987-6593AA45FD14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24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Loss For a Q-Network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TextShape 2"/>
          <p:cNvSpPr txBox="1"/>
          <p:nvPr/>
        </p:nvSpPr>
        <p:spPr>
          <a:xfrm>
            <a:off x="737640" y="1566720"/>
            <a:ext cx="1144980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</a:rPr>
              <a:t>Recall      , the updating rule of the Q-value: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</a:rPr>
              <a:t>Clearly, the target value for                is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</a:rPr>
              <a:t>We compute                                   by passing        to the network for each                             and finding the maximum Q-value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</a:rPr>
              <a:t>The Q-network is updated based on the loss between               and  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6" name="Picture 5"/>
          <p:cNvPicPr/>
          <p:nvPr/>
        </p:nvPicPr>
        <p:blipFill>
          <a:blip r:embed="rId2"/>
          <a:stretch/>
        </p:blipFill>
        <p:spPr>
          <a:xfrm>
            <a:off x="2181600" y="1624680"/>
            <a:ext cx="477000" cy="372960"/>
          </a:xfrm>
          <a:prstGeom prst="rect">
            <a:avLst/>
          </a:prstGeom>
          <a:ln>
            <a:noFill/>
          </a:ln>
        </p:spPr>
      </p:pic>
      <p:pic>
        <p:nvPicPr>
          <p:cNvPr id="267" name="Picture 7"/>
          <p:cNvPicPr/>
          <p:nvPr/>
        </p:nvPicPr>
        <p:blipFill>
          <a:blip r:embed="rId3"/>
          <a:stretch/>
        </p:blipFill>
        <p:spPr>
          <a:xfrm>
            <a:off x="1825200" y="2169360"/>
            <a:ext cx="8091360" cy="376200"/>
          </a:xfrm>
          <a:prstGeom prst="rect">
            <a:avLst/>
          </a:prstGeom>
          <a:ln>
            <a:noFill/>
          </a:ln>
        </p:spPr>
      </p:pic>
      <p:pic>
        <p:nvPicPr>
          <p:cNvPr id="268" name="Picture 9"/>
          <p:cNvPicPr/>
          <p:nvPr/>
        </p:nvPicPr>
        <p:blipFill>
          <a:blip r:embed="rId4"/>
          <a:stretch/>
        </p:blipFill>
        <p:spPr>
          <a:xfrm>
            <a:off x="5034960" y="3062520"/>
            <a:ext cx="1125000" cy="372960"/>
          </a:xfrm>
          <a:prstGeom prst="rect">
            <a:avLst/>
          </a:prstGeom>
          <a:ln>
            <a:noFill/>
          </a:ln>
        </p:spPr>
      </p:pic>
      <p:pic>
        <p:nvPicPr>
          <p:cNvPr id="269" name="Picture 12"/>
          <p:cNvPicPr/>
          <p:nvPr/>
        </p:nvPicPr>
        <p:blipFill>
          <a:blip r:embed="rId5"/>
          <a:stretch/>
        </p:blipFill>
        <p:spPr>
          <a:xfrm>
            <a:off x="7322760" y="3934800"/>
            <a:ext cx="545760" cy="497520"/>
          </a:xfrm>
          <a:prstGeom prst="rect">
            <a:avLst/>
          </a:prstGeom>
          <a:ln>
            <a:noFill/>
          </a:ln>
        </p:spPr>
      </p:pic>
      <p:pic>
        <p:nvPicPr>
          <p:cNvPr id="270" name="Picture 6"/>
          <p:cNvPicPr/>
          <p:nvPr/>
        </p:nvPicPr>
        <p:blipFill>
          <a:blip r:embed="rId6"/>
          <a:stretch/>
        </p:blipFill>
        <p:spPr>
          <a:xfrm>
            <a:off x="3026520" y="4044960"/>
            <a:ext cx="2639880" cy="392040"/>
          </a:xfrm>
          <a:prstGeom prst="rect">
            <a:avLst/>
          </a:prstGeom>
          <a:ln>
            <a:noFill/>
          </a:ln>
        </p:spPr>
      </p:pic>
      <p:pic>
        <p:nvPicPr>
          <p:cNvPr id="271" name="Picture 8"/>
          <p:cNvPicPr/>
          <p:nvPr/>
        </p:nvPicPr>
        <p:blipFill>
          <a:blip r:embed="rId7"/>
          <a:stretch/>
        </p:blipFill>
        <p:spPr>
          <a:xfrm>
            <a:off x="2420100" y="4432320"/>
            <a:ext cx="1149480" cy="298080"/>
          </a:xfrm>
          <a:prstGeom prst="rect">
            <a:avLst/>
          </a:prstGeom>
          <a:ln>
            <a:noFill/>
          </a:ln>
        </p:spPr>
      </p:pic>
      <p:pic>
        <p:nvPicPr>
          <p:cNvPr id="272" name="Picture 14"/>
          <p:cNvPicPr/>
          <p:nvPr/>
        </p:nvPicPr>
        <p:blipFill>
          <a:blip r:embed="rId4"/>
          <a:stretch/>
        </p:blipFill>
        <p:spPr>
          <a:xfrm>
            <a:off x="8348040" y="5377320"/>
            <a:ext cx="1125000" cy="372960"/>
          </a:xfrm>
          <a:prstGeom prst="rect">
            <a:avLst/>
          </a:prstGeom>
          <a:ln>
            <a:noFill/>
          </a:ln>
        </p:spPr>
      </p:pic>
      <p:pic>
        <p:nvPicPr>
          <p:cNvPr id="273" name="Picture 15"/>
          <p:cNvPicPr/>
          <p:nvPr/>
        </p:nvPicPr>
        <p:blipFill>
          <a:blip r:embed="rId8"/>
          <a:stretch/>
        </p:blipFill>
        <p:spPr>
          <a:xfrm>
            <a:off x="6537600" y="3060720"/>
            <a:ext cx="5481720" cy="376200"/>
          </a:xfrm>
          <a:prstGeom prst="rect">
            <a:avLst/>
          </a:prstGeom>
          <a:ln>
            <a:noFill/>
          </a:ln>
        </p:spPr>
      </p:pic>
      <p:pic>
        <p:nvPicPr>
          <p:cNvPr id="274" name="Picture 16"/>
          <p:cNvPicPr/>
          <p:nvPr/>
        </p:nvPicPr>
        <p:blipFill>
          <a:blip r:embed="rId9"/>
          <a:stretch/>
        </p:blipFill>
        <p:spPr>
          <a:xfrm>
            <a:off x="10091520" y="5341320"/>
            <a:ext cx="1275480" cy="372960"/>
          </a:xfrm>
          <a:prstGeom prst="rect">
            <a:avLst/>
          </a:prstGeom>
          <a:ln>
            <a:noFill/>
          </a:ln>
        </p:spPr>
      </p:pic>
      <p:sp>
        <p:nvSpPr>
          <p:cNvPr id="275" name="CustomShape 3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7210FB04-4709-42E7-A8E1-777EDAB937FC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25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Loss For a Q-Network with an infinite actions space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708840" y="1566720"/>
            <a:ext cx="1144980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We compute                                  by passing        to the network for each                             and finding the maximum Q-value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If                  , then we use gradient-based optimization:                        to find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1142280" lvl="2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Recall that a Neural Network computes gradients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Then,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Summary: (1) take action    based on     (2) get      and    (3) get                                               (4) update network and state (5) repeat </a:t>
            </a: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     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8" name="Picture 12"/>
          <p:cNvPicPr/>
          <p:nvPr/>
        </p:nvPicPr>
        <p:blipFill>
          <a:blip r:embed="rId2"/>
          <a:stretch/>
        </p:blipFill>
        <p:spPr>
          <a:xfrm>
            <a:off x="7207920" y="1562760"/>
            <a:ext cx="545760" cy="497520"/>
          </a:xfrm>
          <a:prstGeom prst="rect">
            <a:avLst/>
          </a:prstGeom>
          <a:ln>
            <a:noFill/>
          </a:ln>
        </p:spPr>
      </p:pic>
      <p:pic>
        <p:nvPicPr>
          <p:cNvPr id="279" name="Picture 6"/>
          <p:cNvPicPr/>
          <p:nvPr/>
        </p:nvPicPr>
        <p:blipFill>
          <a:blip r:embed="rId3"/>
          <a:stretch/>
        </p:blipFill>
        <p:spPr>
          <a:xfrm>
            <a:off x="3026520" y="1615320"/>
            <a:ext cx="2639880" cy="392040"/>
          </a:xfrm>
          <a:prstGeom prst="rect">
            <a:avLst/>
          </a:prstGeom>
          <a:ln>
            <a:noFill/>
          </a:ln>
        </p:spPr>
      </p:pic>
      <p:pic>
        <p:nvPicPr>
          <p:cNvPr id="280" name="Picture 8"/>
          <p:cNvPicPr/>
          <p:nvPr/>
        </p:nvPicPr>
        <p:blipFill>
          <a:blip r:embed="rId4"/>
          <a:stretch/>
        </p:blipFill>
        <p:spPr>
          <a:xfrm>
            <a:off x="2194200" y="2007360"/>
            <a:ext cx="1149480" cy="298080"/>
          </a:xfrm>
          <a:prstGeom prst="rect">
            <a:avLst/>
          </a:prstGeom>
          <a:ln>
            <a:noFill/>
          </a:ln>
        </p:spPr>
      </p:pic>
      <p:pic>
        <p:nvPicPr>
          <p:cNvPr id="281" name="Picture 10"/>
          <p:cNvPicPr/>
          <p:nvPr/>
        </p:nvPicPr>
        <p:blipFill>
          <a:blip r:embed="rId5"/>
          <a:stretch/>
        </p:blipFill>
        <p:spPr>
          <a:xfrm>
            <a:off x="1640160" y="2947680"/>
            <a:ext cx="1359000" cy="372960"/>
          </a:xfrm>
          <a:prstGeom prst="rect">
            <a:avLst/>
          </a:prstGeom>
          <a:ln>
            <a:noFill/>
          </a:ln>
        </p:spPr>
      </p:pic>
      <p:pic>
        <p:nvPicPr>
          <p:cNvPr id="282" name="Picture 11"/>
          <p:cNvPicPr/>
          <p:nvPr/>
        </p:nvPicPr>
        <p:blipFill>
          <a:blip r:embed="rId6"/>
          <a:stretch/>
        </p:blipFill>
        <p:spPr>
          <a:xfrm>
            <a:off x="8672760" y="2898720"/>
            <a:ext cx="1814400" cy="528120"/>
          </a:xfrm>
          <a:prstGeom prst="rect">
            <a:avLst/>
          </a:prstGeom>
          <a:ln>
            <a:noFill/>
          </a:ln>
        </p:spPr>
      </p:pic>
      <p:pic>
        <p:nvPicPr>
          <p:cNvPr id="283" name="Picture 19"/>
          <p:cNvPicPr/>
          <p:nvPr/>
        </p:nvPicPr>
        <p:blipFill>
          <a:blip r:embed="rId7"/>
          <a:stretch/>
        </p:blipFill>
        <p:spPr>
          <a:xfrm>
            <a:off x="11548440" y="3003480"/>
            <a:ext cx="347760" cy="261720"/>
          </a:xfrm>
          <a:prstGeom prst="rect">
            <a:avLst/>
          </a:prstGeom>
          <a:ln>
            <a:noFill/>
          </a:ln>
        </p:spPr>
      </p:pic>
      <p:pic>
        <p:nvPicPr>
          <p:cNvPr id="284" name="Picture 20"/>
          <p:cNvPicPr/>
          <p:nvPr/>
        </p:nvPicPr>
        <p:blipFill>
          <a:blip r:embed="rId8"/>
          <a:stretch/>
        </p:blipFill>
        <p:spPr>
          <a:xfrm>
            <a:off x="2194200" y="4368960"/>
            <a:ext cx="3327120" cy="376200"/>
          </a:xfrm>
          <a:prstGeom prst="rect">
            <a:avLst/>
          </a:prstGeom>
          <a:ln>
            <a:noFill/>
          </a:ln>
        </p:spPr>
      </p:pic>
      <p:pic>
        <p:nvPicPr>
          <p:cNvPr id="285" name="Picture 21"/>
          <p:cNvPicPr/>
          <p:nvPr/>
        </p:nvPicPr>
        <p:blipFill>
          <a:blip r:embed="rId9"/>
          <a:stretch/>
        </p:blipFill>
        <p:spPr>
          <a:xfrm>
            <a:off x="9730800" y="5290920"/>
            <a:ext cx="1337760" cy="372960"/>
          </a:xfrm>
          <a:prstGeom prst="rect">
            <a:avLst/>
          </a:prstGeom>
          <a:ln>
            <a:noFill/>
          </a:ln>
        </p:spPr>
      </p:pic>
      <p:pic>
        <p:nvPicPr>
          <p:cNvPr id="286" name="Picture 22"/>
          <p:cNvPicPr/>
          <p:nvPr/>
        </p:nvPicPr>
        <p:blipFill>
          <a:blip r:embed="rId10"/>
          <a:stretch/>
        </p:blipFill>
        <p:spPr>
          <a:xfrm>
            <a:off x="4679640" y="5465880"/>
            <a:ext cx="197280" cy="167760"/>
          </a:xfrm>
          <a:prstGeom prst="rect">
            <a:avLst/>
          </a:prstGeom>
          <a:ln>
            <a:noFill/>
          </a:ln>
        </p:spPr>
      </p:pic>
      <p:pic>
        <p:nvPicPr>
          <p:cNvPr id="287" name="Picture 23"/>
          <p:cNvPicPr/>
          <p:nvPr/>
        </p:nvPicPr>
        <p:blipFill>
          <a:blip r:embed="rId11"/>
          <a:stretch/>
        </p:blipFill>
        <p:spPr>
          <a:xfrm>
            <a:off x="6214320" y="5465160"/>
            <a:ext cx="174960" cy="168480"/>
          </a:xfrm>
          <a:prstGeom prst="rect">
            <a:avLst/>
          </a:prstGeom>
          <a:ln>
            <a:noFill/>
          </a:ln>
        </p:spPr>
      </p:pic>
      <p:pic>
        <p:nvPicPr>
          <p:cNvPr id="288" name="Picture 24"/>
          <p:cNvPicPr/>
          <p:nvPr/>
        </p:nvPicPr>
        <p:blipFill>
          <a:blip r:embed="rId12"/>
          <a:stretch/>
        </p:blipFill>
        <p:spPr>
          <a:xfrm>
            <a:off x="7497720" y="5317560"/>
            <a:ext cx="282960" cy="262440"/>
          </a:xfrm>
          <a:prstGeom prst="rect">
            <a:avLst/>
          </a:prstGeom>
          <a:ln>
            <a:noFill/>
          </a:ln>
        </p:spPr>
      </p:pic>
      <p:pic>
        <p:nvPicPr>
          <p:cNvPr id="289" name="Picture 25"/>
          <p:cNvPicPr/>
          <p:nvPr/>
        </p:nvPicPr>
        <p:blipFill>
          <a:blip r:embed="rId13"/>
          <a:stretch/>
        </p:blipFill>
        <p:spPr>
          <a:xfrm>
            <a:off x="8411760" y="5305680"/>
            <a:ext cx="265680" cy="286560"/>
          </a:xfrm>
          <a:prstGeom prst="rect">
            <a:avLst/>
          </a:prstGeom>
          <a:ln>
            <a:noFill/>
          </a:ln>
        </p:spPr>
      </p:pic>
      <p:sp>
        <p:nvSpPr>
          <p:cNvPr id="290" name="CustomShape 3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CC3F7875-B447-40A9-A0CD-8DCF83CFB056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26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Conclusion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651240" y="156672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</a:rPr>
              <a:t>Reinforcement Learning is a branch of Machine Learning where the goal is to find the best action policy of an agent existing in some environment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</a:rPr>
              <a:t>Q-Learning is a method of RL where the agent updates a table of Q-values of all possible state-action pairs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</a:rPr>
              <a:t>The Q-value of a state-action pair is the expected cumulative return resulting from being in some state and taking some action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</a:rPr>
              <a:t> Q-Learning is used in Robotics, Games, and development of self-driving cars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C578FE1D-733B-4DD1-98CA-A88B0967EE89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27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Video for Q-Learning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5" name="Online Media 4"/>
          <p:cNvPicPr/>
          <p:nvPr/>
        </p:nvPicPr>
        <p:blipFill>
          <a:blip r:embed="rId2"/>
          <a:stretch/>
        </p:blipFill>
        <p:spPr>
          <a:xfrm>
            <a:off x="3069329" y="1438530"/>
            <a:ext cx="4494349" cy="3739758"/>
          </a:xfrm>
          <a:prstGeom prst="rect">
            <a:avLst/>
          </a:prstGeom>
          <a:ln>
            <a:noFill/>
          </a:ln>
        </p:spPr>
      </p:pic>
      <p:sp>
        <p:nvSpPr>
          <p:cNvPr id="296" name="CustomShape 2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73C7671B-B818-441F-92B3-14FA54719649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28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9DCB0-6BC4-42AB-AD03-83DC695859AC}"/>
              </a:ext>
            </a:extLst>
          </p:cNvPr>
          <p:cNvSpPr txBox="1"/>
          <p:nvPr/>
        </p:nvSpPr>
        <p:spPr>
          <a:xfrm>
            <a:off x="2353089" y="5419470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https://youtu.be/qhRNvCVVJaA?si=D--w6AU8LIUfRky1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Implementing Q-Learning – Essential Libraries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8" name="Content Placeholder 4"/>
          <p:cNvPicPr/>
          <p:nvPr/>
        </p:nvPicPr>
        <p:blipFill>
          <a:blip r:embed="rId2"/>
          <a:stretch/>
        </p:blipFill>
        <p:spPr>
          <a:xfrm>
            <a:off x="3830087" y="2341800"/>
            <a:ext cx="3892617" cy="1852513"/>
          </a:xfrm>
          <a:prstGeom prst="rect">
            <a:avLst/>
          </a:prstGeom>
          <a:ln>
            <a:noFill/>
          </a:ln>
        </p:spPr>
      </p:pic>
      <p:sp>
        <p:nvSpPr>
          <p:cNvPr id="299" name="CustomShape 2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E45EE53-D574-463D-818E-114444120439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29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Game-Like scenarios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566720"/>
            <a:ext cx="1134900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</a:rPr>
              <a:t>The actions the agent should take at any point in time depends on: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08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</a:rPr>
              <a:t>The agent's goal – </a:t>
            </a:r>
            <a:r>
              <a:rPr lang="en-US" sz="2600" b="0" strike="noStrike" spc="-1" dirty="0" err="1">
                <a:solidFill>
                  <a:srgbClr val="000000"/>
                </a:solidFill>
                <a:latin typeface="Times New Roman"/>
              </a:rPr>
              <a:t>e.g</a:t>
            </a: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</a:rPr>
              <a:t>, winning a chess game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08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</a:rPr>
              <a:t>The state of the environment – </a:t>
            </a:r>
            <a:r>
              <a:rPr lang="en-US" sz="2600" b="0" strike="noStrike" spc="-1" dirty="0" err="1">
                <a:solidFill>
                  <a:srgbClr val="000000"/>
                </a:solidFill>
                <a:latin typeface="Times New Roman"/>
              </a:rPr>
              <a:t>e.g</a:t>
            </a: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</a:rPr>
              <a:t>, the state of the chess board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08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</a:rPr>
              <a:t>How the agent's actions affect the environment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</a:rPr>
              <a:t>Main Challenge: There are around        possible states in a chess board [1]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08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</a:rPr>
              <a:t>It's impossible to manually outline the state-action mapping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08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</a:rPr>
              <a:t>Can the mapping be learnt?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</a:rPr>
              <a:t>Reinforcement Learning (RL) solution: </a:t>
            </a:r>
            <a:r>
              <a:rPr lang="en-US" sz="2600" b="1" strike="noStrike" spc="-1" dirty="0">
                <a:solidFill>
                  <a:srgbClr val="000000"/>
                </a:solidFill>
                <a:latin typeface="Times New Roman"/>
              </a:rPr>
              <a:t>play and learn!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2" name="Picture 4"/>
          <p:cNvPicPr/>
          <p:nvPr/>
        </p:nvPicPr>
        <p:blipFill>
          <a:blip r:embed="rId2"/>
          <a:stretch/>
        </p:blipFill>
        <p:spPr>
          <a:xfrm>
            <a:off x="5832900" y="3742200"/>
            <a:ext cx="525600" cy="273960"/>
          </a:xfrm>
          <a:prstGeom prst="rect">
            <a:avLst/>
          </a:prstGeom>
          <a:ln>
            <a:noFill/>
          </a:ln>
        </p:spPr>
      </p:pic>
      <p:sp>
        <p:nvSpPr>
          <p:cNvPr id="93" name="CustomShape 3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3902058-1E47-419C-9F34-EF922F3F221F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3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Implementing Q-Learning – Defining state-transition function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1" name="TextShape 2"/>
          <p:cNvSpPr txBox="1"/>
          <p:nvPr/>
        </p:nvSpPr>
        <p:spPr>
          <a:xfrm>
            <a:off x="838080" y="13654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Given a state and action, return the next state and reward</a:t>
            </a:r>
          </a:p>
        </p:txBody>
      </p:sp>
      <p:pic>
        <p:nvPicPr>
          <p:cNvPr id="302" name="Picture 6"/>
          <p:cNvPicPr/>
          <p:nvPr/>
        </p:nvPicPr>
        <p:blipFill>
          <a:blip r:embed="rId2"/>
          <a:stretch/>
        </p:blipFill>
        <p:spPr>
          <a:xfrm>
            <a:off x="4127039" y="1817280"/>
            <a:ext cx="2283699" cy="4350960"/>
          </a:xfrm>
          <a:prstGeom prst="rect">
            <a:avLst/>
          </a:prstGeom>
          <a:ln>
            <a:noFill/>
          </a:ln>
        </p:spPr>
      </p:pic>
      <p:sp>
        <p:nvSpPr>
          <p:cNvPr id="303" name="CustomShape 3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9ACCDA7-3600-4DBC-9B64-389FDB26FB61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30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Implementing Q-Learning – initialize Q-table and Define hyper-parameters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5" name="Picture 7"/>
          <p:cNvPicPr/>
          <p:nvPr/>
        </p:nvPicPr>
        <p:blipFill>
          <a:blip r:embed="rId2"/>
          <a:stretch/>
        </p:blipFill>
        <p:spPr>
          <a:xfrm>
            <a:off x="4025520" y="1180800"/>
            <a:ext cx="7404120" cy="4869720"/>
          </a:xfrm>
          <a:prstGeom prst="rect">
            <a:avLst/>
          </a:prstGeom>
          <a:ln>
            <a:noFill/>
          </a:ln>
        </p:spPr>
      </p:pic>
      <p:sp>
        <p:nvSpPr>
          <p:cNvPr id="306" name="CustomShape 2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5F08E51A-6F01-48CC-B10A-8938FC0657F3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31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Implementing Q-Learning – Train RL Agent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8" name="Picture 2"/>
          <p:cNvPicPr/>
          <p:nvPr/>
        </p:nvPicPr>
        <p:blipFill>
          <a:blip r:embed="rId2"/>
          <a:stretch/>
        </p:blipFill>
        <p:spPr>
          <a:xfrm>
            <a:off x="700232" y="1322217"/>
            <a:ext cx="11113200" cy="4546080"/>
          </a:xfrm>
          <a:prstGeom prst="rect">
            <a:avLst/>
          </a:prstGeom>
          <a:ln>
            <a:noFill/>
          </a:ln>
        </p:spPr>
      </p:pic>
      <p:sp>
        <p:nvSpPr>
          <p:cNvPr id="309" name="CustomShape 2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B6ED4E2-F1D7-415F-ABC9-E52CF3FBD3A3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32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Implementing Q-Learning – Use the Trained Agent in Pygame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11" name="Picture 4"/>
          <p:cNvPicPr/>
          <p:nvPr/>
        </p:nvPicPr>
        <p:blipFill>
          <a:blip r:embed="rId2"/>
          <a:stretch/>
        </p:blipFill>
        <p:spPr>
          <a:xfrm>
            <a:off x="2632320" y="1242360"/>
            <a:ext cx="4899600" cy="4804560"/>
          </a:xfrm>
          <a:prstGeom prst="rect">
            <a:avLst/>
          </a:prstGeom>
          <a:ln>
            <a:noFill/>
          </a:ln>
        </p:spPr>
      </p:pic>
      <p:sp>
        <p:nvSpPr>
          <p:cNvPr id="312" name="CustomShape 2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0F222FB8-5742-46BE-B1AE-EA185BD763D3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33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Implementing Q-Learning – Use the Trained Agent in Pygame (cont)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14" name="Picture 2"/>
          <p:cNvPicPr/>
          <p:nvPr/>
        </p:nvPicPr>
        <p:blipFill>
          <a:blip r:embed="rId2"/>
          <a:stretch/>
        </p:blipFill>
        <p:spPr>
          <a:xfrm>
            <a:off x="3537000" y="1012320"/>
            <a:ext cx="3762720" cy="5077800"/>
          </a:xfrm>
          <a:prstGeom prst="rect">
            <a:avLst/>
          </a:prstGeom>
          <a:ln>
            <a:noFill/>
          </a:ln>
        </p:spPr>
      </p:pic>
      <p:sp>
        <p:nvSpPr>
          <p:cNvPr id="315" name="CustomShape 2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F6027100-42EF-4B01-A02A-967C1AFD860B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34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Implementing Q-Learning – Use the Trained Agent in Pygame (cont)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17" name="Picture 4"/>
          <p:cNvPicPr/>
          <p:nvPr/>
        </p:nvPicPr>
        <p:blipFill>
          <a:blip r:embed="rId2"/>
          <a:stretch/>
        </p:blipFill>
        <p:spPr>
          <a:xfrm>
            <a:off x="2604240" y="1040760"/>
            <a:ext cx="5531040" cy="5005800"/>
          </a:xfrm>
          <a:prstGeom prst="rect">
            <a:avLst/>
          </a:prstGeom>
          <a:ln>
            <a:noFill/>
          </a:ln>
        </p:spPr>
      </p:pic>
      <p:sp>
        <p:nvSpPr>
          <p:cNvPr id="318" name="CustomShape 2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6E4ADD8-EF60-4BE7-9625-AB47B5E44AF0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35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Times New Roman"/>
              </a:rPr>
              <a:t>Implementing Q-Learning – Use the Trained Agent in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Times New Roman"/>
              </a:rPr>
              <a:t>Pygame</a:t>
            </a:r>
            <a:r>
              <a:rPr lang="en-US" sz="3200" b="0" strike="noStrike" spc="-1" dirty="0">
                <a:solidFill>
                  <a:srgbClr val="000000"/>
                </a:solidFill>
                <a:latin typeface="Times New Roman"/>
              </a:rPr>
              <a:t> (cont.)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0" name="Picture 2"/>
          <p:cNvPicPr/>
          <p:nvPr/>
        </p:nvPicPr>
        <p:blipFill>
          <a:blip r:embed="rId2"/>
          <a:stretch/>
        </p:blipFill>
        <p:spPr>
          <a:xfrm>
            <a:off x="2245836" y="1027620"/>
            <a:ext cx="6094440" cy="5063400"/>
          </a:xfrm>
          <a:prstGeom prst="rect">
            <a:avLst/>
          </a:prstGeom>
          <a:ln>
            <a:noFill/>
          </a:ln>
        </p:spPr>
      </p:pic>
      <p:sp>
        <p:nvSpPr>
          <p:cNvPr id="321" name="CustomShape 2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AC55E8F6-C67E-451A-BAA7-272BF5785E82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36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829080" y="1629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Times New Roman"/>
              </a:rPr>
              <a:t>Implementing Q-Learning – Use the Trained Agent in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Times New Roman"/>
              </a:rPr>
              <a:t>Pygame</a:t>
            </a:r>
            <a:r>
              <a:rPr lang="en-US" sz="3200" b="0" strike="noStrike" spc="-1" dirty="0">
                <a:solidFill>
                  <a:srgbClr val="000000"/>
                </a:solidFill>
                <a:latin typeface="Times New Roman"/>
              </a:rPr>
              <a:t> (cont.)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3" name="Picture 4"/>
          <p:cNvPicPr/>
          <p:nvPr/>
        </p:nvPicPr>
        <p:blipFill>
          <a:blip r:embed="rId2"/>
          <a:stretch/>
        </p:blipFill>
        <p:spPr>
          <a:xfrm>
            <a:off x="2481480" y="1026720"/>
            <a:ext cx="6869520" cy="5005800"/>
          </a:xfrm>
          <a:prstGeom prst="rect">
            <a:avLst/>
          </a:prstGeom>
          <a:ln>
            <a:noFill/>
          </a:ln>
        </p:spPr>
      </p:pic>
      <p:sp>
        <p:nvSpPr>
          <p:cNvPr id="324" name="CustomShape 2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DFAB1D0-7BE0-4288-A848-DAFB070990B5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37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Implementing Q-Learning – Use the Trained Agent in Pygame (cont)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6" name="Picture 2"/>
          <p:cNvPicPr/>
          <p:nvPr/>
        </p:nvPicPr>
        <p:blipFill>
          <a:blip r:embed="rId2"/>
          <a:stretch/>
        </p:blipFill>
        <p:spPr>
          <a:xfrm>
            <a:off x="1179000" y="1633680"/>
            <a:ext cx="10293840" cy="4222800"/>
          </a:xfrm>
          <a:prstGeom prst="rect">
            <a:avLst/>
          </a:prstGeom>
          <a:ln>
            <a:noFill/>
          </a:ln>
        </p:spPr>
      </p:pic>
      <p:sp>
        <p:nvSpPr>
          <p:cNvPr id="327" name="CustomShape 2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63BEA835-F011-4BBE-9063-0D890F332B97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38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838080" y="-9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References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9" name="TextShape 2"/>
          <p:cNvSpPr txBox="1"/>
          <p:nvPr/>
        </p:nvSpPr>
        <p:spPr>
          <a:xfrm>
            <a:off x="669115" y="1068503"/>
            <a:ext cx="10684205" cy="4934731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10000"/>
          </a:bodyPr>
          <a:lstStyle/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[1] S.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  <a:ea typeface="Calibri"/>
              </a:rPr>
              <a:t>Steinerberger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, “On the number of positions in chess without promotion,”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International Journal of Game Theory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, vol. 44, no. 3, pp. 761–767, 2014.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[2] W.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  <a:ea typeface="Calibri"/>
              </a:rPr>
              <a:t>Qiang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 and Z. Zhongli, “Reinforcement learning model, algorithms and its Application,”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2011 International Conference on Mechatronic Science, Electric Engineering and Computer (MEC)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, 2011. 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[3] D. J. White,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Markov Decision Processes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. Chichester England: John Wiley &amp; Sons, 1993.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[4] S. J. Majeed and M.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  <a:ea typeface="Calibri"/>
              </a:rPr>
              <a:t>Hutter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, “On Q-learning convergence for non-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  <a:ea typeface="Calibri"/>
              </a:rPr>
              <a:t>markov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 decision processes,”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Proceedings of the Twenty-Seventh International Joint Conference on Artificial Intelligence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, 2018. 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[5] M. I. Jordan, Y.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  <a:ea typeface="Calibri"/>
              </a:rPr>
              <a:t>LeCun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, and S. A.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  <a:ea typeface="Calibri"/>
              </a:rPr>
              <a:t>Solla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, “Reinforcement Learning in Continuous Action Spaces through Sequential Monte Carlo Methods,” in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Advances in neural information processing systems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, Cambridge, MA: MIT Press, 2001 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[6] W. C. J. C.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  <a:ea typeface="Calibri"/>
              </a:rPr>
              <a:t>Hellaby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, “Learning from delayed rewards,” thesis, University of Cambridge, 1989 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3C7F2EF1-15E2-49CC-9F17-00D4E5C853DA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39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Rewards – The Driver of Learning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829080" y="1858617"/>
            <a:ext cx="10263929" cy="3731071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</a:rPr>
              <a:t>In RL, the agent gets </a:t>
            </a:r>
            <a:r>
              <a:rPr lang="en-US" sz="2600" b="1" i="1" strike="noStrike" spc="-1" dirty="0">
                <a:solidFill>
                  <a:srgbClr val="000000"/>
                </a:solidFill>
                <a:latin typeface="Times New Roman"/>
              </a:rPr>
              <a:t>rewards </a:t>
            </a: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</a:rPr>
              <a:t>for its actions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</a:rPr>
              <a:t>Large rewards imply good actions while small rewards imply worse actions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The reward signal allow the agent to learn the right actions to take given the current state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080" lvl="1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An agent maintains a </a:t>
            </a:r>
            <a:r>
              <a:rPr lang="en-US" sz="2600" b="1" i="1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policy</a:t>
            </a:r>
            <a:r>
              <a:rPr lang="en-US" sz="2600" b="0" i="1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 </a:t>
            </a: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telling it what action to take based on the state of the environment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An agent in RL adjusts its policy based on the </a:t>
            </a:r>
            <a:r>
              <a:rPr lang="en-US" sz="2600" b="1" i="1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rewards </a:t>
            </a: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it received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3C797ABD-5B47-4BF0-BD71-AEE568B79FC9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4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Reinforcement Learning Definition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838080" y="1566720"/>
            <a:ext cx="10383198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RL is an online learning paradigm for decision-making [2] where an agent: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971640" lvl="1" indent="-514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takes </a:t>
            </a:r>
            <a:r>
              <a:rPr lang="en-US" sz="2600" b="1" i="1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actions </a:t>
            </a: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in the </a:t>
            </a:r>
            <a:r>
              <a:rPr lang="en-US" sz="2600" b="1" i="1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environment </a:t>
            </a: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based on its </a:t>
            </a:r>
            <a:r>
              <a:rPr lang="en-US" sz="2600" b="1" i="1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policy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971640" lvl="1" indent="-514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 Gets </a:t>
            </a:r>
            <a:r>
              <a:rPr lang="en-US" sz="2600" b="1" i="1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rewards </a:t>
            </a: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for its </a:t>
            </a:r>
            <a:r>
              <a:rPr lang="en-US" sz="2600" b="1" i="1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actions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971640" lvl="1" indent="-514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uses those rewards to update its </a:t>
            </a:r>
            <a:r>
              <a:rPr lang="en-US" sz="2600" b="1" i="1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policy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971640" lvl="1" indent="-514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Go back to step 1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This process is known as a Markov Decision Process [3]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1142280" lvl="2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MDPs assume that only previous actions effect the state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An agent may learn a sequence of actions to reach its goal – an eye for the future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marL="1142280" lvl="2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Supervised and Unsupervised Learning have no consideration of future "decisions"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7BCF4C35-2483-4DCB-B3AE-8B92105B5B6E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5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Why RL As a Learning Paradigm?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838080" y="1566720"/>
            <a:ext cx="1134900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Assume that we are able to implement a RL agent to act in some environment, what would we achieve?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1142280" lvl="2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 We would be able to estimate the state-action mappings in evolving environments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Is this "learning"?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1142280" lvl="2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 Yes, we learn a good policy by repeatedly taking actions and updating our policy based on the rewards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1142280" lvl="2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 This is similar to updating weights to minimize loss in Deep Learning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52EC2E5-BFA7-4402-BEE2-713F86203936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6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838080" y="-806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Example – Frozen Lake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838080" y="1566720"/>
            <a:ext cx="1134900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5" name="Picture 4"/>
          <p:cNvPicPr/>
          <p:nvPr/>
        </p:nvPicPr>
        <p:blipFill>
          <a:blip r:embed="rId2"/>
          <a:stretch/>
        </p:blipFill>
        <p:spPr>
          <a:xfrm>
            <a:off x="2520" y="825120"/>
            <a:ext cx="5257080" cy="494820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5642280" y="1223280"/>
            <a:ext cx="6541560" cy="405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Goal: Maximize Reward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Times New Roman"/>
              </a:rPr>
              <a:t>States:</a:t>
            </a: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 16 possible states depending on agent's location (unchanging environment)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Times New Roman"/>
              </a:rPr>
              <a:t>Actions: </a:t>
            </a: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Left, Right, Up, Down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Times New Roman"/>
              </a:rPr>
              <a:t>Rewards: </a:t>
            </a: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+1 for </a:t>
            </a:r>
            <a:r>
              <a:rPr lang="en-US" sz="2600" b="1" strike="noStrike" spc="-1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, -10 for </a:t>
            </a:r>
            <a:r>
              <a:rPr lang="en-US" sz="2600" b="1" strike="noStrike" spc="-1">
                <a:solidFill>
                  <a:srgbClr val="000000"/>
                </a:solidFill>
                <a:latin typeface="Times New Roman"/>
              </a:rPr>
              <a:t>H</a:t>
            </a: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, +100 for </a:t>
            </a:r>
            <a:r>
              <a:rPr lang="en-US" sz="2600" b="1" strike="noStrike" spc="-1">
                <a:solidFill>
                  <a:srgbClr val="000000"/>
                </a:solidFill>
                <a:latin typeface="Times New Roman"/>
              </a:rPr>
              <a:t>G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Designing rewards is key in RL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2035080" y="1338840"/>
            <a:ext cx="79776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(1)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8" name="CustomShape 5"/>
          <p:cNvSpPr/>
          <p:nvPr/>
        </p:nvSpPr>
        <p:spPr>
          <a:xfrm>
            <a:off x="698040" y="1353240"/>
            <a:ext cx="79776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(0)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9" name="CustomShape 6"/>
          <p:cNvSpPr/>
          <p:nvPr/>
        </p:nvSpPr>
        <p:spPr>
          <a:xfrm>
            <a:off x="3328920" y="1324440"/>
            <a:ext cx="79776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(2)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0" name="CustomShape 7"/>
          <p:cNvSpPr/>
          <p:nvPr/>
        </p:nvSpPr>
        <p:spPr>
          <a:xfrm>
            <a:off x="4594320" y="1324440"/>
            <a:ext cx="79776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(3)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1" name="CustomShape 8"/>
          <p:cNvSpPr/>
          <p:nvPr/>
        </p:nvSpPr>
        <p:spPr>
          <a:xfrm>
            <a:off x="1991880" y="2575080"/>
            <a:ext cx="79776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(5)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2" name="CustomShape 9"/>
          <p:cNvSpPr/>
          <p:nvPr/>
        </p:nvSpPr>
        <p:spPr>
          <a:xfrm>
            <a:off x="712440" y="2517840"/>
            <a:ext cx="79776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(4)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3" name="CustomShape 10"/>
          <p:cNvSpPr/>
          <p:nvPr/>
        </p:nvSpPr>
        <p:spPr>
          <a:xfrm>
            <a:off x="3257280" y="2517840"/>
            <a:ext cx="79776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(6)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4" name="CustomShape 11"/>
          <p:cNvSpPr/>
          <p:nvPr/>
        </p:nvSpPr>
        <p:spPr>
          <a:xfrm>
            <a:off x="4565520" y="2546640"/>
            <a:ext cx="79776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(7)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5" name="CustomShape 12"/>
          <p:cNvSpPr/>
          <p:nvPr/>
        </p:nvSpPr>
        <p:spPr>
          <a:xfrm>
            <a:off x="654840" y="3754080"/>
            <a:ext cx="79776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(8)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6" name="CustomShape 13"/>
          <p:cNvSpPr/>
          <p:nvPr/>
        </p:nvSpPr>
        <p:spPr>
          <a:xfrm>
            <a:off x="1991880" y="3725280"/>
            <a:ext cx="7261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(9)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7" name="CustomShape 14"/>
          <p:cNvSpPr/>
          <p:nvPr/>
        </p:nvSpPr>
        <p:spPr>
          <a:xfrm>
            <a:off x="3228480" y="3711240"/>
            <a:ext cx="99936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(10)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8" name="CustomShape 15"/>
          <p:cNvSpPr/>
          <p:nvPr/>
        </p:nvSpPr>
        <p:spPr>
          <a:xfrm>
            <a:off x="4536720" y="3696840"/>
            <a:ext cx="98496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(11)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9" name="CustomShape 16"/>
          <p:cNvSpPr/>
          <p:nvPr/>
        </p:nvSpPr>
        <p:spPr>
          <a:xfrm>
            <a:off x="640440" y="4933080"/>
            <a:ext cx="94176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(12)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0" name="CustomShape 17"/>
          <p:cNvSpPr/>
          <p:nvPr/>
        </p:nvSpPr>
        <p:spPr>
          <a:xfrm>
            <a:off x="1919880" y="4889880"/>
            <a:ext cx="89856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(13)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1" name="CustomShape 18"/>
          <p:cNvSpPr/>
          <p:nvPr/>
        </p:nvSpPr>
        <p:spPr>
          <a:xfrm>
            <a:off x="3228480" y="4889880"/>
            <a:ext cx="91296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(14)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2" name="CustomShape 19"/>
          <p:cNvSpPr/>
          <p:nvPr/>
        </p:nvSpPr>
        <p:spPr>
          <a:xfrm>
            <a:off x="4551120" y="4933080"/>
            <a:ext cx="99936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(15)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3" name="CustomShape 20"/>
          <p:cNvSpPr/>
          <p:nvPr/>
        </p:nvSpPr>
        <p:spPr>
          <a:xfrm>
            <a:off x="47160" y="5688720"/>
            <a:ext cx="637596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source: </a:t>
            </a:r>
            <a:r>
              <a:rPr lang="en-US" sz="2400" b="0" strike="noStrike" spc="-1">
                <a:solidFill>
                  <a:srgbClr val="0070C0"/>
                </a:solidFill>
                <a:latin typeface="Calibri"/>
                <a:ea typeface="Calibri"/>
              </a:rPr>
              <a:t>https://tinyurl.com/24zruwt3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 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4" name="CustomShape 21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A08D0A9E-6C92-45AF-97B0-E2BB8D7F5135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7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What should Our Policy in Frozen Lake be?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838080" y="1566720"/>
            <a:ext cx="1134900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The agent's goal is to find a good policy to play the game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What is a policy? A state-action mapping (</a:t>
            </a:r>
            <a:r>
              <a:rPr lang="en-US" sz="2600" b="0" strike="noStrike" spc="-1">
                <a:solidFill>
                  <a:srgbClr val="FF0000"/>
                </a:solidFill>
                <a:latin typeface="Times New Roman"/>
                <a:ea typeface="Calibri"/>
              </a:rPr>
              <a:t>wrong</a:t>
            </a: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)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1142280" lvl="2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The best action to take given each of the possible states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This approach doesn't allow us to update our policy in a way that incorporates past information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1142280" lvl="2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The best action to take given a state is a categorical value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E4EBA94-468B-4ACF-8AE4-29BF052F029C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8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What should Our Policy in Frozen Lake be?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838080" y="1566720"/>
            <a:ext cx="1134900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Remember our goal: To maximize reward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The reward to maximize is the cumulative reward (until the game is shut-down)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Given our goal, what action should we take?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1142280" lvl="2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The action that will maximize the cumulative reward given the current state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 marL="22788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Approach: Given the current state, take the action that maximizes the cumulative reward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171000" y="6241320"/>
            <a:ext cx="6580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A45EBADF-1072-47B8-BE28-9CA77059964D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9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</TotalTime>
  <Words>2290</Words>
  <Application>Microsoft Office PowerPoint</Application>
  <PresentationFormat>Widescreen</PresentationFormat>
  <Paragraphs>399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Linear Regression Group-24</dc:title>
  <dc:subject/>
  <dc:creator>Altamash Yar</dc:creator>
  <dc:description/>
  <cp:lastModifiedBy>Yasser Alginahi</cp:lastModifiedBy>
  <cp:revision>2563</cp:revision>
  <dcterms:created xsi:type="dcterms:W3CDTF">2023-09-28T21:26:11Z</dcterms:created>
  <dcterms:modified xsi:type="dcterms:W3CDTF">2023-11-22T00:20:23Z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39</vt:i4>
  </property>
</Properties>
</file>